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is about how a learner first processes information by accessing content through digital media, visual media, maybe through printed text, and sometimes through audio or touch. Ex: Explaining graphs and charts, hearing information, reading text online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Engage-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describes how each learner engages with content and concepts using multiple strategies and tools that will keep his or her interest and encourage ownership of learning. EX: teaching others, collaborating etc.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Express-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how each learner expresses what they know and understand through actions, such as writing, acting presenting, building, drawing or sharing.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64592" y="146304"/>
            <a:ext cx="8814815" cy="2505455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58A6BA">
              <a:alpha val="64705"/>
            </a:srgbClr>
          </a:solidFill>
          <a:ln w="11000" cap="rnd" cmpd="sng">
            <a:solidFill>
              <a:srgbClr val="6ABDD4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rgbClr val="C1F8FE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00"/>
              </a:spcBef>
              <a:buClr>
                <a:schemeClr val="accent2"/>
              </a:buClr>
              <a:buFont typeface="Rokkitt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C1F8FE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308859" y="-205423"/>
            <a:ext cx="452627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⦿"/>
              <a:defRPr/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⦿"/>
              <a:defRPr/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C1F8FE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⦿"/>
              <a:defRPr/>
            </a:lvl1pPr>
            <a:lvl2pPr marL="64008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indent="-546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3pPr>
            <a:lvl4pPr marL="1005839" indent="-6603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4pPr>
            <a:lvl5pPr marL="1188720" indent="-647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371600" indent="-6350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6pPr>
            <a:lvl7pPr marL="1554480" indent="-812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1737360" indent="-7366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1920240" indent="-7873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000128" y="3267456"/>
            <a:ext cx="7406639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75" y="498229"/>
            <a:ext cx="7772400" cy="27310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Clr>
                <a:srgbClr val="2196FE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3287712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C1F8FE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45919"/>
            <a:ext cx="40385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616743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4800600" y="2165216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519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91440" indent="-2539" algn="l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buFont typeface="Rokkitt"/>
              <a:buNone/>
              <a:defRPr/>
            </a:lvl2pPr>
            <a:lvl3pPr rtl="0">
              <a:spcBef>
                <a:spcPts val="0"/>
              </a:spcBef>
              <a:buFont typeface="Rokkitt"/>
              <a:buNone/>
              <a:defRPr/>
            </a:lvl3pPr>
            <a:lvl4pPr rtl="0">
              <a:spcBef>
                <a:spcPts val="0"/>
              </a:spcBef>
              <a:buFont typeface="Rokkitt"/>
              <a:buNone/>
              <a:defRPr/>
            </a:lvl4pPr>
            <a:lvl5pPr rtl="0">
              <a:spcBef>
                <a:spcPts val="0"/>
              </a:spcBef>
              <a:buFont typeface="Rokkit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91440" indent="-2539" algn="l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buFont typeface="Rokkitt"/>
              <a:buNone/>
              <a:defRPr/>
            </a:lvl2pPr>
            <a:lvl3pPr rtl="0">
              <a:spcBef>
                <a:spcPts val="0"/>
              </a:spcBef>
              <a:buFont typeface="Rokkitt"/>
              <a:buNone/>
              <a:defRPr/>
            </a:lvl3pPr>
            <a:lvl4pPr rtl="0">
              <a:spcBef>
                <a:spcPts val="0"/>
              </a:spcBef>
              <a:buFont typeface="Rokkitt"/>
              <a:buNone/>
              <a:defRPr/>
            </a:lvl4pPr>
            <a:lvl5pPr rtl="0">
              <a:spcBef>
                <a:spcPts val="0"/>
              </a:spcBef>
              <a:buFont typeface="Rokkit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41079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532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algn="r" rtl="0">
              <a:spcBef>
                <a:spcPts val="0"/>
              </a:spcBef>
              <a:buClr>
                <a:srgbClr val="C1F8FE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588391" y="1424587"/>
            <a:ext cx="800100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5057551" y="1057655"/>
            <a:ext cx="3749040" cy="9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963135" y="304800"/>
            <a:ext cx="393191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r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963135" y="1107559"/>
            <a:ext cx="393191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buFont typeface="Rokkitt"/>
              <a:buNone/>
              <a:defRPr/>
            </a:lvl2pPr>
            <a:lvl3pPr rtl="0">
              <a:spcBef>
                <a:spcPts val="0"/>
              </a:spcBef>
              <a:buFont typeface="Rokkitt"/>
              <a:buNone/>
              <a:defRPr/>
            </a:lvl3pPr>
            <a:lvl4pPr rtl="0">
              <a:spcBef>
                <a:spcPts val="0"/>
              </a:spcBef>
              <a:buFont typeface="Rokkitt"/>
              <a:buNone/>
              <a:defRPr/>
            </a:lvl4pPr>
            <a:lvl5pPr rtl="0">
              <a:spcBef>
                <a:spcPts val="0"/>
              </a:spcBef>
              <a:buFont typeface="Rokkit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228600" y="2209800"/>
            <a:ext cx="8666456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608" rtl="0">
              <a:spcBef>
                <a:spcPts val="0"/>
              </a:spcBef>
              <a:defRPr/>
            </a:lvl1pPr>
            <a:lvl2pPr marL="594360" rtl="0">
              <a:spcBef>
                <a:spcPts val="0"/>
              </a:spcBef>
              <a:defRPr/>
            </a:lvl2pPr>
            <a:lvl3pPr marL="822960" rtl="0">
              <a:spcBef>
                <a:spcPts val="0"/>
              </a:spcBef>
              <a:defRPr/>
            </a:lvl3pPr>
            <a:lvl4pPr marL="1051560" rtl="0">
              <a:spcBef>
                <a:spcPts val="0"/>
              </a:spcBef>
              <a:defRPr/>
            </a:lvl4pPr>
            <a:lvl5pPr marL="1261872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562600" y="6513669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38952" y="6513669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600200" y="6513669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0442" y="4724400"/>
            <a:ext cx="5486399" cy="664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r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040442" y="5388935"/>
            <a:ext cx="5486399" cy="912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304800" y="249863"/>
            <a:ext cx="8534399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rgbClr val="58A6BA">
              <a:alpha val="64705"/>
            </a:srgbClr>
          </a:solidFill>
          <a:ln w="11000" cap="rnd" cmpd="sng">
            <a:solidFill>
              <a:srgbClr val="6ABDD4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9ECFDD"/>
              </a:buClr>
              <a:buFont typeface="Rokkitt"/>
              <a:buNone/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562600" y="6509003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38952" y="6509003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600200" y="6509003"/>
            <a:ext cx="3907463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>
            <a:alphaModFix/>
          </a:blip>
          <a:tile tx="0" ty="0" sx="50000" sy="50000" flip="none" algn="t"/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64592" y="147084"/>
            <a:ext cx="8810846" cy="6565391"/>
          </a:xfrm>
          <a:prstGeom prst="round2DiagRect">
            <a:avLst>
              <a:gd name="adj1" fmla="val 11807"/>
              <a:gd name="adj2" fmla="val 0"/>
            </a:avLst>
          </a:prstGeom>
          <a:solidFill>
            <a:srgbClr val="58A6BA">
              <a:alpha val="64705"/>
            </a:srgbClr>
          </a:solidFill>
          <a:ln w="11000" cap="rnd" cmpd="sng">
            <a:solidFill>
              <a:srgbClr val="6ABDD4">
                <a:alpha val="87843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1295400" y="6400800"/>
            <a:ext cx="42122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5562600" y="6400800"/>
            <a:ext cx="300227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638952" y="6514567"/>
            <a:ext cx="464288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 b="0" i="0" u="none" strike="noStrike" cap="none" baseline="0">
                <a:solidFill>
                  <a:srgbClr val="D2EBEE"/>
                </a:solidFill>
                <a:latin typeface="Rokkitt"/>
                <a:ea typeface="Rokkitt"/>
                <a:cs typeface="Rokkitt"/>
                <a:sym typeface="Rokkitt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600" b="0" i="0" u="none" strike="noStrike" cap="none" baseline="0">
              <a:solidFill>
                <a:srgbClr val="D2EBEE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54864" marR="0" indent="-4064" algn="r" rtl="0">
              <a:spcBef>
                <a:spcPts val="0"/>
              </a:spcBef>
              <a:buClr>
                <a:srgbClr val="C1F8FE"/>
              </a:buClr>
              <a:buFont typeface="Rokkitt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92100" marR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Char char="⦿"/>
              <a:defRPr/>
            </a:lvl1pPr>
            <a:lvl2pPr marL="640080" marR="0" indent="-85090" algn="l" rtl="0">
              <a:spcBef>
                <a:spcPts val="400"/>
              </a:spcBef>
              <a:buClr>
                <a:schemeClr val="accent2"/>
              </a:buClr>
              <a:buFont typeface="Rokkitt"/>
              <a:buChar char="•"/>
              <a:defRPr/>
            </a:lvl2pPr>
            <a:lvl3pPr marL="822960" marR="0" indent="-5461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3pPr>
            <a:lvl4pPr marL="1005839" marR="0" indent="-6603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4pPr>
            <a:lvl5pPr marL="1188720" marR="0" indent="-64769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/>
            </a:lvl5pPr>
            <a:lvl6pPr marL="1371600" marR="0" indent="-6350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6pPr>
            <a:lvl7pPr marL="1554480" marR="0" indent="-8128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7pPr>
            <a:lvl8pPr marL="1737360" marR="0" indent="-7366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8pPr>
            <a:lvl9pPr marL="1920240" marR="0" indent="-78739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personalizelearning.com/2013/03/new-personalization-vs-differentiation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toon.com/show/cyvxpOi6kgh/what-does-personalizing-education-mean/" TargetMode="External"/><Relationship Id="rId4" Type="http://schemas.openxmlformats.org/officeDocument/2006/relationships/hyperlink" Target="https://www.youtube.com/watch?v=bwg_CxRyp8g&amp;rel=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toon.com/show/cyvxpOi6kgh/what-does-personalizing-education-mean/" TargetMode="External"/><Relationship Id="rId4" Type="http://schemas.openxmlformats.org/officeDocument/2006/relationships/hyperlink" Target="https://www.youtube.com/watch?v=bwg_CxRyp8g&amp;rel=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565150"/>
            <a:ext cx="6083300" cy="572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15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15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Personalized Learning means…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381999" cy="46553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15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15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Personalized Learning means Learners…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Know how they learn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best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.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Are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co-designers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 of the curriculum and the learning environment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Have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flexible learning </a:t>
            </a:r>
            <a:r>
              <a:rPr lang="en-US" sz="2000" i="0" u="none" strike="noStrike" cap="none" baseline="0">
                <a:latin typeface="Rokkitt"/>
                <a:ea typeface="Rokkitt"/>
                <a:cs typeface="Rokkitt"/>
                <a:sym typeface="Rokkitt"/>
              </a:rPr>
              <a:t>anytime and anywhere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Have a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voice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in and a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choice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about their learning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Have quality</a:t>
            </a:r>
            <a:r>
              <a:rPr lang="en-US" sz="28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teachers</a:t>
            </a:r>
            <a:r>
              <a:rPr lang="en-US" sz="28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who are partners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in their learning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Use a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competency-based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model to demonstrate mastery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Self-direct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their learning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Design their learning path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for college and career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8229600" cy="737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ct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32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Personalization vs. Differentiation vs. Individualization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7800"/>
            <a:ext cx="9144000" cy="51309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8514000" y="640170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ct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15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Personalization vs. Differentiation vs. Individuali</a:t>
            </a:r>
            <a:r>
              <a:rPr lang="en-US" sz="415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za</a:t>
            </a:r>
            <a:r>
              <a:rPr lang="en-US" sz="415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tion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28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If you want more information about this topic, here is a link to a chart with more detail: </a:t>
            </a:r>
            <a:r>
              <a:rPr lang="en-US" sz="2800" u="sng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http://www.personalizelearning.com/2013/03/new-personalization-vs-differentiation.html</a:t>
            </a:r>
            <a:r>
              <a:rPr lang="en-US" sz="280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475" y="1143000"/>
            <a:ext cx="867899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990600"/>
            <a:ext cx="8763000" cy="474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60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Kahoot Time!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70000"/>
              <a:buNone/>
            </a:pPr>
            <a:r>
              <a:rPr lang="en-US" sz="320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In groups, answer the questions using your device</a:t>
            </a:r>
            <a:r>
              <a:rPr lang="en-US" sz="320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.</a:t>
            </a:r>
            <a:r>
              <a:rPr lang="en-US" sz="320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  <a:p>
            <a:pPr lvl="0">
              <a:buSzPct val="70000"/>
              <a:buNone/>
            </a:pPr>
            <a:endParaRPr lang="en-US" sz="320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288" y="2964454"/>
            <a:ext cx="5453050" cy="19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8448650" y="62953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519198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5143" y="5515429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44095" y="499220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73181"/>
            <a:ext cx="6879888" cy="653241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8448650" y="621930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Blended Learning Look Fors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24000"/>
            <a:ext cx="8153399" cy="466021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15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Changing the Classroom Culture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646235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It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takes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 lot of thought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and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effort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It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takes time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to build up a clear picture of learners in your class and where they are in their own learning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It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takes courage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to stand back as a teacher and let the learning happen on its own accord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It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requires a vision and belief</a:t>
            </a: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that it will work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It needs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careful planning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, but still allow for change at a moment’s notice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It</a:t>
            </a:r>
            <a:r>
              <a:rPr lang="en-US" sz="2000" b="0" i="0" u="none" strike="noStrike" cap="none" baseline="0">
                <a:solidFill>
                  <a:schemeClr val="accent3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needs the voice of the learner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to be listened to, to steer the direction of the learning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98000"/>
              <a:buFont typeface="Noto Symbol"/>
              <a:buChar char="⦿"/>
            </a:pP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It </a:t>
            </a:r>
            <a:r>
              <a:rPr lang="en-US" sz="28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needs you to rethink</a:t>
            </a:r>
            <a:r>
              <a:rPr lang="en-US" sz="2000" b="1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0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your approach to teaching and learning</a:t>
            </a:r>
          </a:p>
          <a:p>
            <a:pPr marL="292100" marR="0" lvl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18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lIns="45700" tIns="45700" rIns="2286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8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Ready for tomorrow…</a:t>
            </a:r>
            <a:br>
              <a:rPr lang="en-US" sz="48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</a:br>
            <a:r>
              <a:rPr lang="en-US" sz="48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through Personalization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  <a:prstGeom prst="rect">
            <a:avLst/>
          </a:prstGeom>
          <a:noFill/>
          <a:ln>
            <a:noFill/>
          </a:ln>
        </p:spPr>
        <p:txBody>
          <a:bodyPr lIns="45700" tIns="45700" rIns="24687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Personalization through </a:t>
            </a:r>
          </a:p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1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Blended Learning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53000"/>
            <a:ext cx="1904999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Now it’s Your Turn!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646225"/>
            <a:ext cx="8229600" cy="482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8833"/>
              <a:buFont typeface="Noto Symbol"/>
              <a:buChar char="⦿"/>
            </a:pPr>
            <a:r>
              <a:rPr lang="en-US" sz="295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You will be writing two SMART goals again this year. One of your goals should focus on one of the Blended Learning Look-For Characteristics. When you write this goal, be sure to write it through the lens of Personalization.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95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92100" marR="0" lvl="0" indent="-29210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950" b="1" i="1" u="none" strike="noStrike" cap="none" baseline="0">
                <a:latin typeface="Rokkitt"/>
                <a:ea typeface="Rokkitt"/>
                <a:cs typeface="Rokkitt"/>
                <a:sym typeface="Rokkitt"/>
              </a:rPr>
              <a:t>“What is the point of being alive if you don’t at least try to do something remarkable?” </a:t>
            </a:r>
          </a:p>
          <a:p>
            <a:pPr marL="292100" marR="0" lvl="0" indent="-29210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950" b="1" i="1" u="none" strike="noStrike" cap="none" baseline="0">
                <a:latin typeface="Rokkitt"/>
                <a:ea typeface="Rokkitt"/>
                <a:cs typeface="Rokkitt"/>
                <a:sym typeface="Rokkitt"/>
              </a:rPr>
              <a:t>– John Green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19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SMART Goals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S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-pecific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M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-easurable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A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-ttainable and Achievable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R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-esults-oriented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latin typeface="Rokkitt"/>
                <a:ea typeface="Rokkitt"/>
                <a:cs typeface="Rokkitt"/>
                <a:sym typeface="Rokkitt"/>
              </a:rPr>
              <a:t>T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-ime-bound</a:t>
            </a:r>
          </a:p>
          <a:p>
            <a:pPr marL="292100" marR="0" lvl="0" indent="-14986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You will write two SMART Goals this year(one Professional and one Personal)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See the handout for more details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20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lIns="45700" tIns="45700" rIns="2286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8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So What is Personalization through Blended Learning?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ubTitle" idx="1"/>
          </p:nvPr>
        </p:nvSpPr>
        <p:spPr>
          <a:xfrm>
            <a:off x="1447800" y="3352800"/>
            <a:ext cx="6560234" cy="1066799"/>
          </a:xfrm>
          <a:prstGeom prst="rect">
            <a:avLst/>
          </a:prstGeom>
          <a:noFill/>
          <a:ln>
            <a:noFill/>
          </a:ln>
        </p:spPr>
        <p:txBody>
          <a:bodyPr lIns="45700" tIns="45700" rIns="24687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sng" strike="noStrike" cap="none" baseline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Powtoon</a:t>
            </a:r>
            <a:r>
              <a:rPr lang="en-US" sz="3200" b="0" i="0" u="none" strike="noStrike" cap="none" baseline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or </a:t>
            </a:r>
            <a:r>
              <a:rPr lang="en-US" sz="3200" b="0" i="0" u="sng" strike="noStrike" cap="none" baseline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  <a:hlinkClick r:id="rId4"/>
              </a:rPr>
              <a:t>YouTube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21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15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Kahoot Time!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70000"/>
              <a:buNone/>
            </a:pPr>
            <a:r>
              <a:rPr lang="en-US" sz="320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In groups, answer the questions using your </a:t>
            </a:r>
            <a:r>
              <a:rPr lang="en-US" sz="320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device</a:t>
            </a:r>
            <a:endParaRPr lang="en-US" sz="320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288" y="3104250"/>
            <a:ext cx="5453050" cy="19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22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73180"/>
            <a:ext cx="6879899" cy="65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8448650" y="6219150"/>
            <a:ext cx="629999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23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6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Today’s Goal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to have a </a:t>
            </a: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shared understanding of the term “Personalized Learning”</a:t>
            </a: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to continue to Personalize Education through Blended Learning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ct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54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What is the Purpose?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2438399"/>
            <a:ext cx="8229600" cy="37341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92100" marR="0" lvl="0" indent="-29210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44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We Personalize Learning to Maximize Individual Potential for all students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60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What is Personalization?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46236"/>
            <a:ext cx="8229600" cy="452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What is personalized for your students outside of education and how does this influence their expectations for learning?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92100" marR="0" lvl="0" indent="-2921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⦿"/>
            </a:pPr>
            <a:r>
              <a:rPr lang="en-US" sz="32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Talk with the people around you about what Personalization means to you and what you already do in your classroom that helps you to Personalize Education for your students.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4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73180"/>
            <a:ext cx="6858000" cy="651163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464233" y="381001"/>
            <a:ext cx="8229600" cy="2209799"/>
          </a:xfrm>
          <a:prstGeom prst="rect">
            <a:avLst/>
          </a:prstGeom>
          <a:noFill/>
          <a:ln>
            <a:noFill/>
          </a:ln>
        </p:spPr>
        <p:txBody>
          <a:bodyPr lIns="45700" tIns="45700" rIns="2286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80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What is Personalization through Blended Learning?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1447800" y="3352800"/>
            <a:ext cx="6560234" cy="1066799"/>
          </a:xfrm>
          <a:prstGeom prst="rect">
            <a:avLst/>
          </a:prstGeom>
          <a:noFill/>
          <a:ln>
            <a:noFill/>
          </a:ln>
        </p:spPr>
        <p:txBody>
          <a:bodyPr lIns="45700" tIns="45700" rIns="24687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sng" strike="noStrike" cap="none" baseline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  <a:hlinkClick r:id="rId3"/>
              </a:rPr>
              <a:t>Powtoon</a:t>
            </a:r>
            <a:r>
              <a:rPr lang="en-US" sz="3200" b="0" i="0" u="none" strike="noStrike" cap="none" baseline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32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or </a:t>
            </a:r>
            <a:r>
              <a:rPr lang="en-US" sz="3200" b="0" i="0" u="sng" strike="noStrike" cap="none" baseline="0">
                <a:solidFill>
                  <a:srgbClr val="0000FF"/>
                </a:solidFill>
                <a:latin typeface="Rokkitt"/>
                <a:ea typeface="Rokkitt"/>
                <a:cs typeface="Rokkitt"/>
                <a:sym typeface="Rokkitt"/>
                <a:hlinkClick r:id="rId4"/>
              </a:rPr>
              <a:t>YouTube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557800" y="5054750"/>
            <a:ext cx="4032299" cy="112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>
                <a:latin typeface="Rokkitt"/>
                <a:ea typeface="Rokkitt"/>
                <a:cs typeface="Rokkitt"/>
                <a:sym typeface="Rokkitt"/>
              </a:rPr>
              <a:t>Based on </a:t>
            </a:r>
            <a:r>
              <a:rPr lang="en-US" sz="2400" i="1">
                <a:latin typeface="Rokkitt"/>
                <a:ea typeface="Rokkitt"/>
                <a:cs typeface="Rokkitt"/>
                <a:sym typeface="Rokkitt"/>
              </a:rPr>
              <a:t>Make Learning Personal</a:t>
            </a:r>
            <a:r>
              <a:rPr lang="en-US" sz="2400">
                <a:latin typeface="Rokkitt"/>
                <a:ea typeface="Rokkitt"/>
                <a:cs typeface="Rokkitt"/>
                <a:sym typeface="Rokkitt"/>
              </a:rPr>
              <a:t> by Bray and McClaskey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15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15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Personalized Learning means…</a:t>
            </a:r>
          </a:p>
        </p:txBody>
      </p:sp>
      <p:pic>
        <p:nvPicPr>
          <p:cNvPr id="138" name="Shape 1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947122"/>
            <a:ext cx="8305799" cy="403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15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54864" marR="0" lvl="0" indent="-4064" algn="r" rtl="0">
              <a:spcBef>
                <a:spcPts val="0"/>
              </a:spcBef>
              <a:buClr>
                <a:srgbClr val="C1F8FE"/>
              </a:buClr>
              <a:buSzPct val="25000"/>
              <a:buFont typeface="Rokkitt"/>
              <a:buNone/>
            </a:pPr>
            <a:r>
              <a:rPr lang="en-US" sz="4150" b="0" i="0" u="none" strike="noStrike" cap="none" baseline="0">
                <a:solidFill>
                  <a:srgbClr val="C1F8FE"/>
                </a:solidFill>
                <a:latin typeface="Rokkitt"/>
                <a:ea typeface="Rokkitt"/>
                <a:cs typeface="Rokkitt"/>
                <a:sym typeface="Rokkitt"/>
              </a:rPr>
              <a:t>Personalized Learning means…</a:t>
            </a:r>
          </a:p>
        </p:txBody>
      </p:sp>
      <p:pic>
        <p:nvPicPr>
          <p:cNvPr id="145" name="Shape 1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6400"/>
            <a:ext cx="8411634" cy="452021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8566000" y="6219150"/>
            <a:ext cx="512700" cy="6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8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undry">
  <a:themeElements>
    <a:clrScheme name="Custom 4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9A9F2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653</Words>
  <Application>Microsoft Macintosh PowerPoint</Application>
  <PresentationFormat>On-screen Show (4:3)</PresentationFormat>
  <Paragraphs>91</Paragraphs>
  <Slides>24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Slide 1</vt:lpstr>
      <vt:lpstr>Ready for tomorrow… through Personalization</vt:lpstr>
      <vt:lpstr>Today’s Goal</vt:lpstr>
      <vt:lpstr>What is the Purpose?</vt:lpstr>
      <vt:lpstr>What is Personalization?</vt:lpstr>
      <vt:lpstr>Slide 6</vt:lpstr>
      <vt:lpstr>What is Personalization through Blended Learning?</vt:lpstr>
      <vt:lpstr>Personalized Learning means…</vt:lpstr>
      <vt:lpstr>Personalized Learning means…</vt:lpstr>
      <vt:lpstr>Personalized Learning means…</vt:lpstr>
      <vt:lpstr>Personalized Learning means Learners…</vt:lpstr>
      <vt:lpstr>Personalization vs. Differentiation vs. Individualization</vt:lpstr>
      <vt:lpstr>Personalization vs. Differentiation vs. Individualization</vt:lpstr>
      <vt:lpstr>Slide 14</vt:lpstr>
      <vt:lpstr>Slide 15</vt:lpstr>
      <vt:lpstr>Kahoot Time!</vt:lpstr>
      <vt:lpstr>Slide 17</vt:lpstr>
      <vt:lpstr>Blended Learning Look Fors</vt:lpstr>
      <vt:lpstr>Changing the Classroom Culture</vt:lpstr>
      <vt:lpstr>Now it’s Your Turn!</vt:lpstr>
      <vt:lpstr>SMART Goals</vt:lpstr>
      <vt:lpstr>So What is Personalization through Blended Learning?</vt:lpstr>
      <vt:lpstr>Kahoot Time!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for tomorrow… through Personalization</dc:title>
  <cp:lastModifiedBy>MacAdmin</cp:lastModifiedBy>
  <cp:revision>3</cp:revision>
  <dcterms:created xsi:type="dcterms:W3CDTF">2015-08-20T14:47:41Z</dcterms:created>
  <dcterms:modified xsi:type="dcterms:W3CDTF">2015-08-20T16:59:47Z</dcterms:modified>
</cp:coreProperties>
</file>