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slides/slide66.xml" ContentType="application/vnd.openxmlformats-officedocument.presentationml.slide+xml"/>
  <Override PartName="/ppt/theme/theme1.xml" ContentType="application/vnd.openxmlformats-officedocument.theme+xml"/>
  <Override PartName="/ppt/notesSlides/notesSlide74.xml" ContentType="application/vnd.openxmlformats-officedocument.presentationml.notesSlid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slides/slide67.xml" ContentType="application/vnd.openxmlformats-officedocument.presentationml.slide+xml"/>
  <Override PartName="/ppt/theme/theme2.xml" ContentType="application/vnd.openxmlformats-officedocument.theme+xml"/>
  <Override PartName="/ppt/notesSlides/notesSlide75.xml" ContentType="application/vnd.openxmlformats-officedocument.presentationml.notesSlide+xml"/>
  <Override PartName="/ppt/notesSlides/notesSlide3.xml" ContentType="application/vnd.openxmlformats-officedocument.presentationml.notesSlide+xml"/>
  <Override PartName="/ppt/slides/slide76.xml" ContentType="application/vnd.openxmlformats-officedocument.presentationml.slide+xml"/>
  <Default Extension="emf" ContentType="image/x-emf"/>
  <Override PartName="/ppt/slides/slide8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notesSlides/notesSlide70.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notesSlides/notesSlide66.xml" ContentType="application/vnd.openxmlformats-officedocument.presentationml.notesSlide+xml"/>
  <Override PartName="/ppt/slides/slide68.xml" ContentType="application/vnd.openxmlformats-officedocument.presentationml.slide+xml"/>
  <Override PartName="/ppt/theme/theme3.xml" ContentType="application/vnd.openxmlformats-officedocument.theme+xml"/>
  <Override PartName="/ppt/notesSlides/notesSlide76.xml" ContentType="application/vnd.openxmlformats-officedocument.presentationml.notesSlide+xml"/>
  <Override PartName="/ppt/notesSlides/notesSlide4.xml" ContentType="application/vnd.openxmlformats-officedocument.presentationml.notesSlide+xml"/>
  <Override PartName="/ppt/slides/slide77.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71.xml" ContentType="application/vnd.openxmlformats-officedocument.presentationml.notesSlide+xml"/>
  <Override PartName="/ppt/slides/slide72.xml" ContentType="application/vnd.openxmlformats-officedocument.presentationml.slide+xml"/>
  <Override PartName="/ppt/notesSlides/notesSlide48.xml" ContentType="application/vnd.openxmlformats-officedocument.presentationml.notesSlide+xml"/>
  <Override PartName="/ppt/slides/slide82.xml" ContentType="application/vnd.openxmlformats-officedocument.presentationml.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67.xml" ContentType="application/vnd.openxmlformats-officedocument.presentationml.notesSlide+xml"/>
  <Override PartName="/ppt/slides/slide69.xml" ContentType="application/vnd.openxmlformats-officedocument.presentationml.slide+xml"/>
  <Override PartName="/ppt/notesSlides/notesSlide77.xml" ContentType="application/vnd.openxmlformats-officedocument.presentationml.notes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72.xml" ContentType="application/vnd.openxmlformats-officedocument.presentationml.notesSlide+xml"/>
  <Override PartName="/ppt/slides/slide73.xml" ContentType="application/vnd.openxmlformats-officedocument.presentationml.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slides/slide83.xml" ContentType="application/vnd.openxmlformats-officedocument.presentationml.slide+xml"/>
  <Override PartName="/ppt/notesSlides/notesSlide59.xml" ContentType="application/vnd.openxmlformats-officedocument.presentationml.notesSlide+xml"/>
  <Override PartName="/ppt/notesSlides/notesSlide68.xml" ContentType="application/vnd.openxmlformats-officedocument.presentationml.notesSlide+xml"/>
  <Override PartName="/ppt/notesSlides/notesSlide78.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s/slide65.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notesSlides/notesSlide69.xml" ContentType="application/vnd.openxmlformats-officedocument.presentationml.notesSlide+xml"/>
  <Override PartName="/ppt/notesSlides/notesSlide79.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88"/>
  </p:notesMasterIdLst>
  <p:handoutMasterIdLst>
    <p:handoutMasterId r:id="rId89"/>
  </p:handoutMasterIdLst>
  <p:sldIdLst>
    <p:sldId id="623" r:id="rId2"/>
    <p:sldId id="659" r:id="rId3"/>
    <p:sldId id="698" r:id="rId4"/>
    <p:sldId id="669" r:id="rId5"/>
    <p:sldId id="660" r:id="rId6"/>
    <p:sldId id="838" r:id="rId7"/>
    <p:sldId id="844" r:id="rId8"/>
    <p:sldId id="600" r:id="rId9"/>
    <p:sldId id="845" r:id="rId10"/>
    <p:sldId id="839" r:id="rId11"/>
    <p:sldId id="846" r:id="rId12"/>
    <p:sldId id="690" r:id="rId13"/>
    <p:sldId id="856" r:id="rId14"/>
    <p:sldId id="700" r:id="rId15"/>
    <p:sldId id="855" r:id="rId16"/>
    <p:sldId id="847" r:id="rId17"/>
    <p:sldId id="848" r:id="rId18"/>
    <p:sldId id="712" r:id="rId19"/>
    <p:sldId id="793" r:id="rId20"/>
    <p:sldId id="708" r:id="rId21"/>
    <p:sldId id="713" r:id="rId22"/>
    <p:sldId id="852" r:id="rId23"/>
    <p:sldId id="714" r:id="rId24"/>
    <p:sldId id="716" r:id="rId25"/>
    <p:sldId id="853" r:id="rId26"/>
    <p:sldId id="849" r:id="rId27"/>
    <p:sldId id="854" r:id="rId28"/>
    <p:sldId id="719" r:id="rId29"/>
    <p:sldId id="721" r:id="rId30"/>
    <p:sldId id="796" r:id="rId31"/>
    <p:sldId id="724" r:id="rId32"/>
    <p:sldId id="843" r:id="rId33"/>
    <p:sldId id="733" r:id="rId34"/>
    <p:sldId id="731" r:id="rId35"/>
    <p:sldId id="725" r:id="rId36"/>
    <p:sldId id="738" r:id="rId37"/>
    <p:sldId id="740" r:id="rId38"/>
    <p:sldId id="742" r:id="rId39"/>
    <p:sldId id="743" r:id="rId40"/>
    <p:sldId id="799" r:id="rId41"/>
    <p:sldId id="764" r:id="rId42"/>
    <p:sldId id="749" r:id="rId43"/>
    <p:sldId id="752" r:id="rId44"/>
    <p:sldId id="744" r:id="rId45"/>
    <p:sldId id="745" r:id="rId46"/>
    <p:sldId id="850" r:id="rId47"/>
    <p:sldId id="747" r:id="rId48"/>
    <p:sldId id="754" r:id="rId49"/>
    <p:sldId id="757" r:id="rId50"/>
    <p:sldId id="758" r:id="rId51"/>
    <p:sldId id="761" r:id="rId52"/>
    <p:sldId id="769" r:id="rId53"/>
    <p:sldId id="770" r:id="rId54"/>
    <p:sldId id="802" r:id="rId55"/>
    <p:sldId id="774" r:id="rId56"/>
    <p:sldId id="775" r:id="rId57"/>
    <p:sldId id="776" r:id="rId58"/>
    <p:sldId id="790" r:id="rId59"/>
    <p:sldId id="803" r:id="rId60"/>
    <p:sldId id="804" r:id="rId61"/>
    <p:sldId id="805" r:id="rId62"/>
    <p:sldId id="806" r:id="rId63"/>
    <p:sldId id="807" r:id="rId64"/>
    <p:sldId id="808" r:id="rId65"/>
    <p:sldId id="809" r:id="rId66"/>
    <p:sldId id="812" r:id="rId67"/>
    <p:sldId id="814" r:id="rId68"/>
    <p:sldId id="810" r:id="rId69"/>
    <p:sldId id="836" r:id="rId70"/>
    <p:sldId id="816" r:id="rId71"/>
    <p:sldId id="817" r:id="rId72"/>
    <p:sldId id="821" r:id="rId73"/>
    <p:sldId id="818" r:id="rId74"/>
    <p:sldId id="820" r:id="rId75"/>
    <p:sldId id="823" r:id="rId76"/>
    <p:sldId id="827" r:id="rId77"/>
    <p:sldId id="824" r:id="rId78"/>
    <p:sldId id="825" r:id="rId79"/>
    <p:sldId id="831" r:id="rId80"/>
    <p:sldId id="826" r:id="rId81"/>
    <p:sldId id="828" r:id="rId82"/>
    <p:sldId id="829" r:id="rId83"/>
    <p:sldId id="830" r:id="rId84"/>
    <p:sldId id="832" r:id="rId85"/>
    <p:sldId id="834" r:id="rId86"/>
    <p:sldId id="741"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useTimings="0">
    <p:present/>
    <p:sldAll/>
    <p:penClr>
      <a:prstClr val="red"/>
    </p:penClr>
    <p:extLst>
      <p:ext uri="{EC167BDD-8182-4AB7-AECC-EB403E3ABB37}">
        <p14:laserClr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a:srgbClr val="FF0000"/>
        </p14:laserClr>
      </p:ext>
      <p:ext uri="{2FDB2607-1784-4EEB-B798-7EB5836EED8A}">
        <p14:showMediaCtrls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
      </p:ext>
    </p:extLst>
  </p:showPr>
  <p:clrMru>
    <a:srgbClr val="FC5E0A"/>
    <a:srgbClr val="FC6A05"/>
    <a:srgbClr val="FC4D07"/>
    <a:srgbClr val="FC5E09"/>
    <a:srgbClr val="FDCD60"/>
    <a:srgbClr val="FC8C0C"/>
    <a:srgbClr val="FC6706"/>
    <a:srgbClr val="FF420D"/>
    <a:srgbClr val="FF2712"/>
    <a:srgbClr val="0C0B5C"/>
  </p:clrMru>
  <p:extLst>
    <p:ext uri="{E76CE94A-603C-4142-B9EB-6D1370010A27}">
      <p14:discardImageEditData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vertBarState="minimized" horzBarState="maximized">
    <p:restoredLeft sz="9307" autoAdjust="0"/>
    <p:restoredTop sz="99438" autoAdjust="0"/>
  </p:normalViewPr>
  <p:slideViewPr>
    <p:cSldViewPr>
      <p:cViewPr>
        <p:scale>
          <a:sx n="68" d="100"/>
          <a:sy n="68" d="100"/>
        </p:scale>
        <p:origin x="-2160" y="-696"/>
      </p:cViewPr>
      <p:guideLst>
        <p:guide orient="horz" pos="2160"/>
        <p:guide pos="2880"/>
      </p:guideLst>
    </p:cSldViewPr>
  </p:slideViewPr>
  <p:notesTextViewPr>
    <p:cViewPr>
      <p:scale>
        <a:sx n="100" d="100"/>
        <a:sy n="100" d="100"/>
      </p:scale>
      <p:origin x="0" y="0"/>
    </p:cViewPr>
  </p:notesTextViewPr>
  <p:sorterViewPr>
    <p:cViewPr>
      <p:scale>
        <a:sx n="145" d="100"/>
        <a:sy n="145" d="100"/>
      </p:scale>
      <p:origin x="0" y="28080"/>
    </p:cViewPr>
  </p:sorterViewPr>
  <p:notesViewPr>
    <p:cSldViewPr>
      <p:cViewPr>
        <p:scale>
          <a:sx n="80" d="100"/>
          <a:sy n="80" d="100"/>
        </p:scale>
        <p:origin x="-1784" y="-8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interSettings" Target="printerSettings/printerSettings1.bin"/><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notesMaster" Target="notesMasters/notesMaster1.xml"/><Relationship Id="rId8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969A92-AB2C-4379-BEFD-A85C34EB9D7C}" type="datetimeFigureOut">
              <a:rPr lang="en-US" smtClean="0"/>
              <a:pPr/>
              <a:t>1/13/16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03376F-0F85-40CC-9092-88EDCB07CDDC}"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465014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D9B911-D8B7-481E-81A6-A0E3B2A6127A}" type="datetimeFigureOut">
              <a:rPr lang="en-US" smtClean="0"/>
              <a:pPr/>
              <a:t>1/13/16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F2E17E-B6FE-487D-B894-715D692D45A9}"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09801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1</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85762111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10</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54018042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6" name="Rectangle 5"/>
          <p:cNvSpPr/>
          <p:nvPr/>
        </p:nvSpPr>
        <p:spPr>
          <a:xfrm>
            <a:off x="533400" y="4267200"/>
            <a:ext cx="5715000" cy="553998"/>
          </a:xfrm>
          <a:prstGeom prst="rect">
            <a:avLst/>
          </a:prstGeom>
        </p:spPr>
        <p:txBody>
          <a:bodyPr wrap="square">
            <a:spAutoFit/>
          </a:bodyPr>
          <a:lstStyle/>
          <a:p>
            <a:r>
              <a:rPr lang="en-US" sz="1000" dirty="0" smtClean="0"/>
              <a:t>.</a:t>
            </a:r>
          </a:p>
          <a:p>
            <a:pPr lvl="0"/>
            <a:endParaRPr lang="en-US" sz="1000" dirty="0"/>
          </a:p>
          <a:p>
            <a:r>
              <a:rPr lang="en-US" sz="1000" dirty="0"/>
              <a:t>  </a:t>
            </a:r>
          </a:p>
        </p:txBody>
      </p:sp>
      <p:sp>
        <p:nvSpPr>
          <p:cNvPr id="4" name="Rectangle 3"/>
          <p:cNvSpPr/>
          <p:nvPr/>
        </p:nvSpPr>
        <p:spPr>
          <a:xfrm>
            <a:off x="762000" y="4495800"/>
            <a:ext cx="5181600" cy="2677656"/>
          </a:xfrm>
          <a:prstGeom prst="rect">
            <a:avLst/>
          </a:prstGeom>
        </p:spPr>
        <p:txBody>
          <a:bodyPr wrap="square">
            <a:spAutoFit/>
          </a:bodyPr>
          <a:lstStyle/>
          <a:p>
            <a:r>
              <a:rPr lang="en-US" sz="1200" dirty="0" smtClean="0"/>
              <a:t>Remember that it is the combination of all three dimensions that makes real Trust happen.  It is about your behavior and the experience your behavior delivers to your teammates and coaches.  Can I count on you to behave with integrity, courage, and character … especially when it counts?  Are you about the team or are you about yourself?  Can I count on you to do what you say?</a:t>
            </a:r>
          </a:p>
          <a:p>
            <a:endParaRPr lang="en-US" sz="1200" dirty="0"/>
          </a:p>
          <a:p>
            <a:r>
              <a:rPr lang="en-US" sz="1200" dirty="0" smtClean="0"/>
              <a:t>Competence is the second dimension.  Teammates and coaches trust your competence when they repeatedly experience you making the team better.  They can count on you to do four things:</a:t>
            </a:r>
          </a:p>
          <a:p>
            <a:endParaRPr lang="en-US" sz="1200" dirty="0"/>
          </a:p>
          <a:p>
            <a:pPr marL="228600" indent="-228600">
              <a:buFont typeface="+mj-lt"/>
              <a:buAutoNum type="arabicPeriod"/>
            </a:pPr>
            <a:r>
              <a:rPr lang="en-US" sz="1200" dirty="0" smtClean="0"/>
              <a:t>Do Your Job</a:t>
            </a:r>
          </a:p>
          <a:p>
            <a:pPr marL="228600" indent="-228600">
              <a:buFont typeface="+mj-lt"/>
              <a:buAutoNum type="arabicPeriod"/>
            </a:pPr>
            <a:r>
              <a:rPr lang="en-US" sz="1200" dirty="0" smtClean="0"/>
              <a:t>Train with Purpose</a:t>
            </a:r>
          </a:p>
          <a:p>
            <a:pPr marL="228600" indent="-228600">
              <a:buFont typeface="+mj-lt"/>
              <a:buAutoNum type="arabicPeriod"/>
            </a:pPr>
            <a:r>
              <a:rPr lang="en-US" sz="1200" dirty="0" smtClean="0"/>
              <a:t>Be Coachable</a:t>
            </a:r>
          </a:p>
          <a:p>
            <a:pPr marL="228600" indent="-228600">
              <a:buFont typeface="+mj-lt"/>
              <a:buAutoNum type="arabicPeriod"/>
            </a:pPr>
            <a:r>
              <a:rPr lang="en-US" sz="1200" dirty="0" smtClean="0"/>
              <a:t>Make Each other better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12</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13</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14</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712338401"/>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15</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429048812"/>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6" name="Rectangle 5"/>
          <p:cNvSpPr/>
          <p:nvPr/>
        </p:nvSpPr>
        <p:spPr>
          <a:xfrm>
            <a:off x="533400" y="4267200"/>
            <a:ext cx="5715000" cy="553998"/>
          </a:xfrm>
          <a:prstGeom prst="rect">
            <a:avLst/>
          </a:prstGeom>
        </p:spPr>
        <p:txBody>
          <a:bodyPr wrap="square">
            <a:spAutoFit/>
          </a:bodyPr>
          <a:lstStyle/>
          <a:p>
            <a:r>
              <a:rPr lang="en-US" sz="1000" dirty="0" smtClean="0"/>
              <a:t>.</a:t>
            </a:r>
          </a:p>
          <a:p>
            <a:pPr lvl="0"/>
            <a:endParaRPr lang="en-US" sz="1000" dirty="0"/>
          </a:p>
          <a:p>
            <a:r>
              <a:rPr lang="en-US" sz="1000" dirty="0"/>
              <a:t>  </a:t>
            </a:r>
          </a:p>
        </p:txBody>
      </p:sp>
      <p:sp>
        <p:nvSpPr>
          <p:cNvPr id="4" name="Rectangle 3"/>
          <p:cNvSpPr/>
          <p:nvPr/>
        </p:nvSpPr>
        <p:spPr>
          <a:xfrm>
            <a:off x="762000" y="4495800"/>
            <a:ext cx="5181600" cy="2677656"/>
          </a:xfrm>
          <a:prstGeom prst="rect">
            <a:avLst/>
          </a:prstGeom>
        </p:spPr>
        <p:txBody>
          <a:bodyPr wrap="square">
            <a:spAutoFit/>
          </a:bodyPr>
          <a:lstStyle/>
          <a:p>
            <a:r>
              <a:rPr lang="en-US" sz="1200" dirty="0" smtClean="0"/>
              <a:t>Remember that it is the combination of all three dimensions that makes real Trust happen.  It is about your behavior and the experience your behavior delivers to your teammates and coaches.  Can I count on you to behave with integrity, courage, and character … especially when it counts?  Are you about the team or are you about yourself?  Can I count on you to do what you say?</a:t>
            </a:r>
          </a:p>
          <a:p>
            <a:endParaRPr lang="en-US" sz="1200" dirty="0"/>
          </a:p>
          <a:p>
            <a:r>
              <a:rPr lang="en-US" sz="1200" dirty="0" smtClean="0"/>
              <a:t>Competence is the second dimension.  Teammates and coaches trust your competence when they repeatedly experience you making the team better.  They can count on you to do four things:</a:t>
            </a:r>
          </a:p>
          <a:p>
            <a:endParaRPr lang="en-US" sz="1200" dirty="0"/>
          </a:p>
          <a:p>
            <a:pPr marL="228600" indent="-228600">
              <a:buFont typeface="+mj-lt"/>
              <a:buAutoNum type="arabicPeriod"/>
            </a:pPr>
            <a:r>
              <a:rPr lang="en-US" sz="1200" dirty="0" smtClean="0"/>
              <a:t>Do Your Job</a:t>
            </a:r>
          </a:p>
          <a:p>
            <a:pPr marL="228600" indent="-228600">
              <a:buFont typeface="+mj-lt"/>
              <a:buAutoNum type="arabicPeriod"/>
            </a:pPr>
            <a:r>
              <a:rPr lang="en-US" sz="1200" dirty="0" smtClean="0"/>
              <a:t>Train with Purpose</a:t>
            </a:r>
          </a:p>
          <a:p>
            <a:pPr marL="228600" indent="-228600">
              <a:buFont typeface="+mj-lt"/>
              <a:buAutoNum type="arabicPeriod"/>
            </a:pPr>
            <a:r>
              <a:rPr lang="en-US" sz="1200" dirty="0" smtClean="0"/>
              <a:t>Be Coachable</a:t>
            </a:r>
          </a:p>
          <a:p>
            <a:pPr marL="228600" indent="-228600">
              <a:buFont typeface="+mj-lt"/>
              <a:buAutoNum type="arabicPeriod"/>
            </a:pPr>
            <a:r>
              <a:rPr lang="en-US" sz="1200" dirty="0" smtClean="0"/>
              <a:t>Make Each other better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6" name="Rectangle 5"/>
          <p:cNvSpPr/>
          <p:nvPr/>
        </p:nvSpPr>
        <p:spPr>
          <a:xfrm>
            <a:off x="533400" y="4267200"/>
            <a:ext cx="5715000" cy="553998"/>
          </a:xfrm>
          <a:prstGeom prst="rect">
            <a:avLst/>
          </a:prstGeom>
        </p:spPr>
        <p:txBody>
          <a:bodyPr wrap="square">
            <a:spAutoFit/>
          </a:bodyPr>
          <a:lstStyle/>
          <a:p>
            <a:r>
              <a:rPr lang="en-US" sz="1000" dirty="0" smtClean="0"/>
              <a:t>.</a:t>
            </a:r>
          </a:p>
          <a:p>
            <a:pPr lvl="0"/>
            <a:endParaRPr lang="en-US" sz="1000" dirty="0"/>
          </a:p>
          <a:p>
            <a:r>
              <a:rPr lang="en-US" sz="1000" dirty="0"/>
              <a:t>  </a:t>
            </a:r>
          </a:p>
        </p:txBody>
      </p:sp>
      <p:sp>
        <p:nvSpPr>
          <p:cNvPr id="4" name="Rectangle 3"/>
          <p:cNvSpPr/>
          <p:nvPr/>
        </p:nvSpPr>
        <p:spPr>
          <a:xfrm>
            <a:off x="762000" y="4495800"/>
            <a:ext cx="5181600" cy="2677656"/>
          </a:xfrm>
          <a:prstGeom prst="rect">
            <a:avLst/>
          </a:prstGeom>
        </p:spPr>
        <p:txBody>
          <a:bodyPr wrap="square">
            <a:spAutoFit/>
          </a:bodyPr>
          <a:lstStyle/>
          <a:p>
            <a:r>
              <a:rPr lang="en-US" sz="1200" dirty="0" smtClean="0"/>
              <a:t>Remember that it is the combination of all three dimensions that makes real Trust happen.  It is about your behavior and the experience your behavior delivers to your teammates and coaches.  Can I count on you to behave with integrity, courage, and character … especially when it counts?  Are you about the team or are you about yourself?  Can I count on you to do what you say?</a:t>
            </a:r>
          </a:p>
          <a:p>
            <a:endParaRPr lang="en-US" sz="1200" dirty="0"/>
          </a:p>
          <a:p>
            <a:r>
              <a:rPr lang="en-US" sz="1200" dirty="0" smtClean="0"/>
              <a:t>Competence is the second dimension.  Teammates and coaches trust your competence when they repeatedly experience you making the team better.  They can count on you to do four things:</a:t>
            </a:r>
          </a:p>
          <a:p>
            <a:endParaRPr lang="en-US" sz="1200" dirty="0"/>
          </a:p>
          <a:p>
            <a:pPr marL="228600" indent="-228600">
              <a:buFont typeface="+mj-lt"/>
              <a:buAutoNum type="arabicPeriod"/>
            </a:pPr>
            <a:r>
              <a:rPr lang="en-US" sz="1200" dirty="0" smtClean="0"/>
              <a:t>Do Your Job</a:t>
            </a:r>
          </a:p>
          <a:p>
            <a:pPr marL="228600" indent="-228600">
              <a:buFont typeface="+mj-lt"/>
              <a:buAutoNum type="arabicPeriod"/>
            </a:pPr>
            <a:r>
              <a:rPr lang="en-US" sz="1200" dirty="0" smtClean="0"/>
              <a:t>Train with Purpose</a:t>
            </a:r>
          </a:p>
          <a:p>
            <a:pPr marL="228600" indent="-228600">
              <a:buFont typeface="+mj-lt"/>
              <a:buAutoNum type="arabicPeriod"/>
            </a:pPr>
            <a:r>
              <a:rPr lang="en-US" sz="1200" dirty="0" smtClean="0"/>
              <a:t>Be Coachable</a:t>
            </a:r>
          </a:p>
          <a:p>
            <a:pPr marL="228600" indent="-228600">
              <a:buFont typeface="+mj-lt"/>
              <a:buAutoNum type="arabicPeriod"/>
            </a:pPr>
            <a:r>
              <a:rPr lang="en-US" sz="1200" dirty="0" smtClean="0"/>
              <a:t>Make Each other better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3C0EBE3-B790-4FA2-A162-1DDA5AB4963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19</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42904881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Success in today’s world requires the development of both skillsets.</a:t>
            </a:r>
            <a:r>
              <a:rPr lang="en-US" i="1" dirty="0"/>
              <a:t> </a:t>
            </a:r>
            <a:r>
              <a:rPr lang="en-US" dirty="0"/>
              <a:t>Technical knowledge is not enough. Life skills determine how effectively you apply your job skills. Have you ever worked with someone who was technically competent but difficult to interact with? Job skills rise no higher than life skills. If you want to be the best technically, you must develop yourself personally. No amount of technical ability can overcome a lack of personal effectiveness</a:t>
            </a:r>
            <a:r>
              <a:rPr lang="en-US" dirty="0" smtClean="0"/>
              <a:t>.</a:t>
            </a:r>
          </a:p>
          <a:p>
            <a:endParaRPr lang="en-US" dirty="0"/>
          </a:p>
          <a:p>
            <a:r>
              <a:rPr lang="en-US" dirty="0" smtClean="0"/>
              <a:t>Job skills are easier to see.  Life skills are easier to experience.</a:t>
            </a:r>
          </a:p>
          <a:p>
            <a:endParaRPr lang="en-US" dirty="0"/>
          </a:p>
          <a:p>
            <a:r>
              <a:rPr lang="en-US" dirty="0" smtClean="0"/>
              <a:t>Define life skills</a:t>
            </a:r>
          </a:p>
          <a:p>
            <a:endParaRPr lang="en-US" dirty="0"/>
          </a:p>
          <a:p>
            <a:r>
              <a:rPr lang="en-US" dirty="0" smtClean="0"/>
              <a:t>Ask for examples</a:t>
            </a:r>
            <a:endParaRPr lang="en-US" dirty="0"/>
          </a:p>
          <a:p>
            <a:endParaRPr lang="en-US" dirty="0"/>
          </a:p>
        </p:txBody>
      </p:sp>
      <p:sp>
        <p:nvSpPr>
          <p:cNvPr id="4" name="Slide Number Placeholder 3"/>
          <p:cNvSpPr>
            <a:spLocks noGrp="1"/>
          </p:cNvSpPr>
          <p:nvPr>
            <p:ph type="sldNum" sz="quarter" idx="10"/>
          </p:nvPr>
        </p:nvSpPr>
        <p:spPr/>
        <p:txBody>
          <a:bodyPr/>
          <a:lstStyle/>
          <a:p>
            <a:fld id="{93C0EBE3-B790-4FA2-A162-1DDA5AB49635}" type="slidenum">
              <a:rPr lang="en-US" smtClean="0">
                <a:solidFill>
                  <a:prstClr val="black"/>
                </a:solidFill>
                <a:latin typeface="Calibri"/>
              </a:rPr>
              <a:pPr/>
              <a:t>2</a:t>
            </a:fld>
            <a:endParaRPr lang="en-US">
              <a:solidFill>
                <a:prstClr val="black"/>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3C0EBE3-B790-4FA2-A162-1DDA5AB4963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21</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429048812"/>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22</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429048812"/>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23</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429048812"/>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24</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25</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6" name="Rectangle 5"/>
          <p:cNvSpPr/>
          <p:nvPr/>
        </p:nvSpPr>
        <p:spPr>
          <a:xfrm>
            <a:off x="533400" y="4267200"/>
            <a:ext cx="5715000" cy="553998"/>
          </a:xfrm>
          <a:prstGeom prst="rect">
            <a:avLst/>
          </a:prstGeom>
        </p:spPr>
        <p:txBody>
          <a:bodyPr wrap="square">
            <a:spAutoFit/>
          </a:bodyPr>
          <a:lstStyle/>
          <a:p>
            <a:r>
              <a:rPr lang="en-US" sz="1000" dirty="0" smtClean="0"/>
              <a:t>.</a:t>
            </a:r>
          </a:p>
          <a:p>
            <a:pPr lvl="0"/>
            <a:endParaRPr lang="en-US" sz="1000" dirty="0"/>
          </a:p>
          <a:p>
            <a:r>
              <a:rPr lang="en-US" sz="1000" dirty="0"/>
              <a:t>  </a:t>
            </a:r>
          </a:p>
        </p:txBody>
      </p:sp>
      <p:sp>
        <p:nvSpPr>
          <p:cNvPr id="4" name="Rectangle 3"/>
          <p:cNvSpPr/>
          <p:nvPr/>
        </p:nvSpPr>
        <p:spPr>
          <a:xfrm>
            <a:off x="762000" y="4495800"/>
            <a:ext cx="5181600" cy="2677656"/>
          </a:xfrm>
          <a:prstGeom prst="rect">
            <a:avLst/>
          </a:prstGeom>
        </p:spPr>
        <p:txBody>
          <a:bodyPr wrap="square">
            <a:spAutoFit/>
          </a:bodyPr>
          <a:lstStyle/>
          <a:p>
            <a:r>
              <a:rPr lang="en-US" sz="1200" dirty="0" smtClean="0"/>
              <a:t>Remember that it is the combination of all three dimensions that makes real Trust happen.  It is about your behavior and the experience your behavior delivers to your teammates and coaches.  Can I count on you to behave with integrity, courage, and character … especially when it counts?  Are you about the team or are you about yourself?  Can I count on you to do what you say?</a:t>
            </a:r>
          </a:p>
          <a:p>
            <a:endParaRPr lang="en-US" sz="1200" dirty="0"/>
          </a:p>
          <a:p>
            <a:r>
              <a:rPr lang="en-US" sz="1200" dirty="0" smtClean="0"/>
              <a:t>Competence is the second dimension.  Teammates and coaches trust your competence when they repeatedly experience you making the team better.  They can count on you to do four things:</a:t>
            </a:r>
          </a:p>
          <a:p>
            <a:endParaRPr lang="en-US" sz="1200" dirty="0"/>
          </a:p>
          <a:p>
            <a:pPr marL="228600" indent="-228600">
              <a:buFont typeface="+mj-lt"/>
              <a:buAutoNum type="arabicPeriod"/>
            </a:pPr>
            <a:r>
              <a:rPr lang="en-US" sz="1200" dirty="0" smtClean="0"/>
              <a:t>Do Your Job</a:t>
            </a:r>
          </a:p>
          <a:p>
            <a:pPr marL="228600" indent="-228600">
              <a:buFont typeface="+mj-lt"/>
              <a:buAutoNum type="arabicPeriod"/>
            </a:pPr>
            <a:r>
              <a:rPr lang="en-US" sz="1200" dirty="0" smtClean="0"/>
              <a:t>Train with Purpose</a:t>
            </a:r>
          </a:p>
          <a:p>
            <a:pPr marL="228600" indent="-228600">
              <a:buFont typeface="+mj-lt"/>
              <a:buAutoNum type="arabicPeriod"/>
            </a:pPr>
            <a:r>
              <a:rPr lang="en-US" sz="1200" dirty="0" smtClean="0"/>
              <a:t>Be Coachable</a:t>
            </a:r>
          </a:p>
          <a:p>
            <a:pPr marL="228600" indent="-228600">
              <a:buFont typeface="+mj-lt"/>
              <a:buAutoNum type="arabicPeriod"/>
            </a:pPr>
            <a:r>
              <a:rPr lang="en-US" sz="1200" dirty="0" smtClean="0"/>
              <a:t>Make Each other better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6" name="Rectangle 5"/>
          <p:cNvSpPr/>
          <p:nvPr/>
        </p:nvSpPr>
        <p:spPr>
          <a:xfrm>
            <a:off x="533400" y="4267200"/>
            <a:ext cx="5715000" cy="553998"/>
          </a:xfrm>
          <a:prstGeom prst="rect">
            <a:avLst/>
          </a:prstGeom>
        </p:spPr>
        <p:txBody>
          <a:bodyPr wrap="square">
            <a:spAutoFit/>
          </a:bodyPr>
          <a:lstStyle/>
          <a:p>
            <a:r>
              <a:rPr lang="en-US" sz="1000" dirty="0" smtClean="0"/>
              <a:t>.</a:t>
            </a:r>
          </a:p>
          <a:p>
            <a:pPr lvl="0"/>
            <a:endParaRPr lang="en-US" sz="1000" dirty="0"/>
          </a:p>
          <a:p>
            <a:r>
              <a:rPr lang="en-US" sz="1000" dirty="0"/>
              <a:t>  </a:t>
            </a:r>
          </a:p>
        </p:txBody>
      </p:sp>
      <p:sp>
        <p:nvSpPr>
          <p:cNvPr id="4" name="Rectangle 3"/>
          <p:cNvSpPr/>
          <p:nvPr/>
        </p:nvSpPr>
        <p:spPr>
          <a:xfrm>
            <a:off x="762000" y="4495800"/>
            <a:ext cx="5181600" cy="2677656"/>
          </a:xfrm>
          <a:prstGeom prst="rect">
            <a:avLst/>
          </a:prstGeom>
        </p:spPr>
        <p:txBody>
          <a:bodyPr wrap="square">
            <a:spAutoFit/>
          </a:bodyPr>
          <a:lstStyle/>
          <a:p>
            <a:r>
              <a:rPr lang="en-US" sz="1200" dirty="0" smtClean="0"/>
              <a:t>Remember that it is the combination of all three dimensions that makes real Trust happen.  It is about your behavior and the experience your behavior delivers to your teammates and coaches.  Can I count on you to behave with integrity, courage, and character … especially when it counts?  Are you about the team or are you about yourself?  Can I count on you to do what you say?</a:t>
            </a:r>
          </a:p>
          <a:p>
            <a:endParaRPr lang="en-US" sz="1200" dirty="0"/>
          </a:p>
          <a:p>
            <a:r>
              <a:rPr lang="en-US" sz="1200" dirty="0" smtClean="0"/>
              <a:t>Competence is the second dimension.  Teammates and coaches trust your competence when they repeatedly experience you making the team better.  They can count on you to do four things:</a:t>
            </a:r>
          </a:p>
          <a:p>
            <a:endParaRPr lang="en-US" sz="1200" dirty="0"/>
          </a:p>
          <a:p>
            <a:pPr marL="228600" indent="-228600">
              <a:buFont typeface="+mj-lt"/>
              <a:buAutoNum type="arabicPeriod"/>
            </a:pPr>
            <a:r>
              <a:rPr lang="en-US" sz="1200" dirty="0" smtClean="0"/>
              <a:t>Do Your Job</a:t>
            </a:r>
          </a:p>
          <a:p>
            <a:pPr marL="228600" indent="-228600">
              <a:buFont typeface="+mj-lt"/>
              <a:buAutoNum type="arabicPeriod"/>
            </a:pPr>
            <a:r>
              <a:rPr lang="en-US" sz="1200" dirty="0" smtClean="0"/>
              <a:t>Train with Purpose</a:t>
            </a:r>
          </a:p>
          <a:p>
            <a:pPr marL="228600" indent="-228600">
              <a:buFont typeface="+mj-lt"/>
              <a:buAutoNum type="arabicPeriod"/>
            </a:pPr>
            <a:r>
              <a:rPr lang="en-US" sz="1200" dirty="0" smtClean="0"/>
              <a:t>Be Coachable</a:t>
            </a:r>
          </a:p>
          <a:p>
            <a:pPr marL="228600" indent="-228600">
              <a:buFont typeface="+mj-lt"/>
              <a:buAutoNum type="arabicPeriod"/>
            </a:pPr>
            <a:r>
              <a:rPr lang="en-US" sz="1200" dirty="0" smtClean="0"/>
              <a:t>Make Each other better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28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540180429"/>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29</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71233840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Success in today’s world requires the development of both skillsets.</a:t>
            </a:r>
            <a:r>
              <a:rPr lang="en-US" i="1" dirty="0"/>
              <a:t> </a:t>
            </a:r>
            <a:r>
              <a:rPr lang="en-US" dirty="0"/>
              <a:t>Technical knowledge is not enough. Life skills determine how effectively you apply your job skills. Have you ever worked with someone who was technically competent but difficult to interact with? Job skills rise no higher than life skills. If you want to be the best technically, you must develop yourself personally. No amount of technical ability can overcome a lack of personal effectiveness</a:t>
            </a:r>
            <a:r>
              <a:rPr lang="en-US" dirty="0" smtClean="0"/>
              <a:t>.</a:t>
            </a:r>
          </a:p>
          <a:p>
            <a:endParaRPr lang="en-US" dirty="0"/>
          </a:p>
          <a:p>
            <a:r>
              <a:rPr lang="en-US" dirty="0" smtClean="0"/>
              <a:t>Job skills are easier to see.  Life skills are easier to experience.</a:t>
            </a:r>
          </a:p>
          <a:p>
            <a:endParaRPr lang="en-US" dirty="0"/>
          </a:p>
          <a:p>
            <a:r>
              <a:rPr lang="en-US" dirty="0" smtClean="0"/>
              <a:t>Define life skills</a:t>
            </a:r>
          </a:p>
          <a:p>
            <a:endParaRPr lang="en-US" dirty="0"/>
          </a:p>
          <a:p>
            <a:r>
              <a:rPr lang="en-US" dirty="0" smtClean="0"/>
              <a:t>Ask for examples</a:t>
            </a:r>
            <a:endParaRPr lang="en-US" dirty="0"/>
          </a:p>
          <a:p>
            <a:endParaRPr lang="en-US" dirty="0"/>
          </a:p>
        </p:txBody>
      </p:sp>
      <p:sp>
        <p:nvSpPr>
          <p:cNvPr id="4" name="Slide Number Placeholder 3"/>
          <p:cNvSpPr>
            <a:spLocks noGrp="1"/>
          </p:cNvSpPr>
          <p:nvPr>
            <p:ph type="sldNum" sz="quarter" idx="10"/>
          </p:nvPr>
        </p:nvSpPr>
        <p:spPr/>
        <p:txBody>
          <a:bodyPr/>
          <a:lstStyle/>
          <a:p>
            <a:fld id="{93C0EBE3-B790-4FA2-A162-1DDA5AB49635}" type="slidenum">
              <a:rPr lang="en-US" smtClean="0">
                <a:solidFill>
                  <a:prstClr val="black"/>
                </a:solidFill>
                <a:latin typeface="Calibri"/>
              </a:rPr>
              <a:pPr/>
              <a:t>3</a:t>
            </a:fld>
            <a:endParaRPr lang="en-US">
              <a:solidFill>
                <a:prstClr val="black"/>
              </a:solidFill>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34</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856088291"/>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C0EBE3-B790-4FA2-A162-1DDA5AB49635}" type="slidenum">
              <a:rPr lang="en-US" smtClean="0">
                <a:solidFill>
                  <a:prstClr val="black"/>
                </a:solidFill>
                <a:latin typeface="Calibri"/>
              </a:rPr>
              <a:pPr/>
              <a:t>37</a:t>
            </a:fld>
            <a:endParaRPr lang="en-US">
              <a:solidFill>
                <a:prstClr val="black"/>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38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688309343"/>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39</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40</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41</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153011860"/>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42</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966160596"/>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43</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44</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92435439"/>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45</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Success in today’s world requires the development of both skillsets.</a:t>
            </a:r>
            <a:r>
              <a:rPr lang="en-US" i="1" dirty="0"/>
              <a:t> </a:t>
            </a:r>
            <a:r>
              <a:rPr lang="en-US" dirty="0"/>
              <a:t>Technical knowledge is not enough. Life skills determine how effectively you apply your job skills. Have you ever worked with someone who was technically competent but difficult to interact with? Job skills rise no higher than life skills. If you want to be the best technically, you must develop yourself personally. No amount of technical ability can overcome a lack of personal effectiveness</a:t>
            </a:r>
            <a:r>
              <a:rPr lang="en-US" dirty="0" smtClean="0"/>
              <a:t>.</a:t>
            </a:r>
          </a:p>
          <a:p>
            <a:endParaRPr lang="en-US" dirty="0"/>
          </a:p>
          <a:p>
            <a:r>
              <a:rPr lang="en-US" dirty="0" smtClean="0"/>
              <a:t>Job skills are easier to see.  Life skills are easier to experience.</a:t>
            </a:r>
          </a:p>
          <a:p>
            <a:endParaRPr lang="en-US" dirty="0"/>
          </a:p>
          <a:p>
            <a:r>
              <a:rPr lang="en-US" dirty="0" smtClean="0"/>
              <a:t>Define life skills</a:t>
            </a:r>
          </a:p>
          <a:p>
            <a:endParaRPr lang="en-US" dirty="0"/>
          </a:p>
          <a:p>
            <a:r>
              <a:rPr lang="en-US" dirty="0" smtClean="0"/>
              <a:t>Ask for examples</a:t>
            </a:r>
            <a:endParaRPr lang="en-US" dirty="0"/>
          </a:p>
          <a:p>
            <a:endParaRPr lang="en-US" dirty="0"/>
          </a:p>
        </p:txBody>
      </p:sp>
      <p:sp>
        <p:nvSpPr>
          <p:cNvPr id="4" name="Slide Number Placeholder 3"/>
          <p:cNvSpPr>
            <a:spLocks noGrp="1"/>
          </p:cNvSpPr>
          <p:nvPr>
            <p:ph type="sldNum" sz="quarter" idx="10"/>
          </p:nvPr>
        </p:nvSpPr>
        <p:spPr/>
        <p:txBody>
          <a:bodyPr/>
          <a:lstStyle/>
          <a:p>
            <a:fld id="{93C0EBE3-B790-4FA2-A162-1DDA5AB49635}" type="slidenum">
              <a:rPr lang="en-US" smtClean="0">
                <a:solidFill>
                  <a:prstClr val="black"/>
                </a:solidFill>
                <a:latin typeface="Calibri"/>
              </a:rPr>
              <a:pPr/>
              <a:t>4</a:t>
            </a:fld>
            <a:endParaRPr lang="en-US">
              <a:solidFill>
                <a:prstClr val="black"/>
              </a:solidFill>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6" name="Rectangle 5"/>
          <p:cNvSpPr/>
          <p:nvPr/>
        </p:nvSpPr>
        <p:spPr>
          <a:xfrm>
            <a:off x="533400" y="4267200"/>
            <a:ext cx="5715000" cy="553998"/>
          </a:xfrm>
          <a:prstGeom prst="rect">
            <a:avLst/>
          </a:prstGeom>
        </p:spPr>
        <p:txBody>
          <a:bodyPr wrap="square">
            <a:spAutoFit/>
          </a:bodyPr>
          <a:lstStyle/>
          <a:p>
            <a:r>
              <a:rPr lang="en-US" sz="1000" dirty="0" smtClean="0"/>
              <a:t>.</a:t>
            </a:r>
          </a:p>
          <a:p>
            <a:pPr lvl="0"/>
            <a:endParaRPr lang="en-US" sz="1000" dirty="0"/>
          </a:p>
          <a:p>
            <a:r>
              <a:rPr lang="en-US" sz="1000" dirty="0"/>
              <a:t>  </a:t>
            </a:r>
          </a:p>
        </p:txBody>
      </p:sp>
      <p:sp>
        <p:nvSpPr>
          <p:cNvPr id="4" name="Rectangle 3"/>
          <p:cNvSpPr/>
          <p:nvPr/>
        </p:nvSpPr>
        <p:spPr>
          <a:xfrm>
            <a:off x="762000" y="4495800"/>
            <a:ext cx="5181600" cy="2677656"/>
          </a:xfrm>
          <a:prstGeom prst="rect">
            <a:avLst/>
          </a:prstGeom>
        </p:spPr>
        <p:txBody>
          <a:bodyPr wrap="square">
            <a:spAutoFit/>
          </a:bodyPr>
          <a:lstStyle/>
          <a:p>
            <a:r>
              <a:rPr lang="en-US" sz="1200" dirty="0" smtClean="0"/>
              <a:t>Remember that it is the combination of all three dimensions that makes real Trust happen.  It is about your behavior and the experience your behavior delivers to your teammates and coaches.  Can I count on you to behave with integrity, courage, and character … especially when it counts?  Are you about the team or are you about yourself?  Can I count on you to do what you say?</a:t>
            </a:r>
          </a:p>
          <a:p>
            <a:endParaRPr lang="en-US" sz="1200" dirty="0"/>
          </a:p>
          <a:p>
            <a:r>
              <a:rPr lang="en-US" sz="1200" dirty="0" smtClean="0"/>
              <a:t>Competence is the second dimension.  Teammates and coaches trust your competence when they repeatedly experience you making the team better.  They can count on you to do four things:</a:t>
            </a:r>
          </a:p>
          <a:p>
            <a:endParaRPr lang="en-US" sz="1200" dirty="0"/>
          </a:p>
          <a:p>
            <a:pPr marL="228600" indent="-228600">
              <a:buFont typeface="+mj-lt"/>
              <a:buAutoNum type="arabicPeriod"/>
            </a:pPr>
            <a:r>
              <a:rPr lang="en-US" sz="1200" dirty="0" smtClean="0"/>
              <a:t>Do Your Job</a:t>
            </a:r>
          </a:p>
          <a:p>
            <a:pPr marL="228600" indent="-228600">
              <a:buFont typeface="+mj-lt"/>
              <a:buAutoNum type="arabicPeriod"/>
            </a:pPr>
            <a:r>
              <a:rPr lang="en-US" sz="1200" dirty="0" smtClean="0"/>
              <a:t>Train with Purpose</a:t>
            </a:r>
          </a:p>
          <a:p>
            <a:pPr marL="228600" indent="-228600">
              <a:buFont typeface="+mj-lt"/>
              <a:buAutoNum type="arabicPeriod"/>
            </a:pPr>
            <a:r>
              <a:rPr lang="en-US" sz="1200" dirty="0" smtClean="0"/>
              <a:t>Be Coachable</a:t>
            </a:r>
          </a:p>
          <a:p>
            <a:pPr marL="228600" indent="-228600">
              <a:buFont typeface="+mj-lt"/>
              <a:buAutoNum type="arabicPeriod"/>
            </a:pPr>
            <a:r>
              <a:rPr lang="en-US" sz="1200" dirty="0" smtClean="0"/>
              <a:t>Make Each other better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47</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540180429"/>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48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153011860"/>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49</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50</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51</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52</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237897743"/>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53</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688309343"/>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54</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55</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9243543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normAutofit/>
          </a:bodyPr>
          <a:lstStyle/>
          <a:p>
            <a:r>
              <a:rPr lang="en-US" b="1" i="1" dirty="0" smtClean="0"/>
              <a:t>The behavior of people determines the performance of the business.   </a:t>
            </a:r>
            <a:r>
              <a:rPr lang="en-US" dirty="0" smtClean="0"/>
              <a:t>Organizations don</a:t>
            </a:r>
            <a:r>
              <a:rPr lang="fr-FR" dirty="0" smtClean="0"/>
              <a:t>’</a:t>
            </a:r>
            <a:r>
              <a:rPr lang="en-US" dirty="0" smtClean="0"/>
              <a:t>t change, people do.  Personal change is essential.  Organizational </a:t>
            </a:r>
            <a:r>
              <a:rPr lang="en-US" dirty="0"/>
              <a:t>change without personal change will struggle to produce sustainable results. The journey from good to great is personal first and organizational second</a:t>
            </a:r>
            <a:r>
              <a:rPr lang="en-US" dirty="0" smtClean="0"/>
              <a:t>.</a:t>
            </a:r>
          </a:p>
          <a:p>
            <a:endParaRPr lang="en-US" dirty="0"/>
          </a:p>
          <a:p>
            <a:r>
              <a:rPr lang="en-US" b="1" i="1" dirty="0" smtClean="0"/>
              <a:t>What does this mean?  </a:t>
            </a:r>
            <a:r>
              <a:rPr lang="en-US" dirty="0" smtClean="0"/>
              <a:t>GT cannot become what you are not.  GT cannot go where you don’t go.  What makes an organization change?  People!  What causes an organization to resist change or change too slowly?  People!</a:t>
            </a:r>
          </a:p>
          <a:p>
            <a:endParaRPr lang="en-US" dirty="0"/>
          </a:p>
          <a:p>
            <a:r>
              <a:rPr lang="en-US" dirty="0" smtClean="0"/>
              <a:t>Too many people are sitting around waiting for their organization to change.  But you are the catalyst.  You are the key variable.  You own your own change and breakthroughs.</a:t>
            </a:r>
          </a:p>
          <a:p>
            <a:endParaRPr lang="en-US" dirty="0"/>
          </a:p>
          <a:p>
            <a:r>
              <a:rPr lang="en-US" dirty="0" smtClean="0"/>
              <a:t>Here is the challenging part.  Most professionals at your level have already achieved the easy breakthroughs.  Most of the new skills you will build from this point forward will not come naturally, quickly, or easily.  You have built the skills that come easily.  Now come the hard ones.</a:t>
            </a:r>
          </a:p>
          <a:p>
            <a:endParaRPr lang="en-US" dirty="0"/>
          </a:p>
          <a:p>
            <a:r>
              <a:rPr lang="en-US" dirty="0" smtClean="0"/>
              <a:t>Biggest opportunity for change usually lies in the life skills.</a:t>
            </a:r>
          </a:p>
          <a:p>
            <a:endParaRPr lang="en-US" dirty="0"/>
          </a:p>
          <a:p>
            <a:r>
              <a:rPr lang="en-US" dirty="0" smtClean="0"/>
              <a:t>Greatness isn’t given, it is earned.  Greatness is rare precisely because the kind of work that earns it is rare.</a:t>
            </a:r>
            <a:endParaRPr lang="en-US" dirty="0"/>
          </a:p>
          <a:p>
            <a:endParaRPr lang="en-US" dirty="0" smtClean="0"/>
          </a:p>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57</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58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92435439"/>
      </p:ext>
    </p:extLst>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59</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60</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61</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92435439"/>
      </p:ext>
    </p:extLst>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62</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688309343"/>
      </p:ext>
    </p:extLst>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63</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64</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65</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66</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6</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05866132"/>
      </p:ext>
    </p:extLst>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67</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68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69</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92435439"/>
      </p:ext>
    </p:extLst>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70</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688309343"/>
      </p:ext>
    </p:extLst>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3C0EBE3-B790-4FA2-A162-1DDA5AB49635}" type="slidenum">
              <a:rPr lang="en-US" smtClean="0"/>
              <a:pPr/>
              <a:t>71</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72</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73</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3C0EBE3-B790-4FA2-A162-1DDA5AB49635}" type="slidenum">
              <a:rPr lang="en-US" smtClean="0"/>
              <a:pPr/>
              <a:t>74</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75</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141693"/>
      </p:ext>
    </p:extLst>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xfrm>
            <a:off x="685800" y="4419600"/>
            <a:ext cx="5486400" cy="4114800"/>
          </a:xfrm>
          <a:noFill/>
        </p:spPr>
        <p:txBody>
          <a:bodyPr wrap="square" numCol="1" anchor="t" anchorCtr="0" compatLnSpc="1">
            <a:prstTxWarp prst="textNoShape">
              <a:avLst/>
            </a:prstTxWarp>
            <a:normAutofit/>
          </a:bodyPr>
          <a:lstStyle/>
          <a:p>
            <a:r>
              <a:rPr lang="en-US" dirty="0" smtClean="0"/>
              <a:t>Everyone practices.  Everyone engages in repeated behavior.  Not everyone does it intentionally.  Not everyone has a clear picture of what exceptional skill looks like, and then seeks to practice that skill … systematically stopping and reflecting on what they are doing and evaluating their performance against what great looks like.</a:t>
            </a:r>
          </a:p>
          <a:p>
            <a:endParaRPr lang="en-US" dirty="0"/>
          </a:p>
          <a:p>
            <a:r>
              <a:rPr lang="en-US" dirty="0" smtClean="0"/>
              <a:t>Productive discomfort.  Most people do not change because they do not embrace the productive discomfort that real change requires.</a:t>
            </a:r>
          </a:p>
          <a:p>
            <a:endParaRPr lang="en-US" dirty="0"/>
          </a:p>
          <a:p>
            <a:r>
              <a:rPr lang="en-US" dirty="0" smtClean="0"/>
              <a:t>Stuck mindset:</a:t>
            </a:r>
          </a:p>
          <a:p>
            <a:endParaRPr lang="en-US" dirty="0"/>
          </a:p>
          <a:p>
            <a:r>
              <a:rPr lang="en-US" dirty="0" smtClean="0"/>
              <a:t>Avoids discomfort</a:t>
            </a:r>
          </a:p>
          <a:p>
            <a:r>
              <a:rPr lang="en-US" dirty="0" smtClean="0"/>
              <a:t>Doesn’t like to practice.  Finds practice tedious and boring and repetitive.</a:t>
            </a:r>
          </a:p>
          <a:p>
            <a:r>
              <a:rPr lang="en-US" dirty="0" smtClean="0"/>
              <a:t>Doesn’t like to re-study the mechanics.  Only wants to go to the class once.</a:t>
            </a:r>
          </a:p>
          <a:p>
            <a:r>
              <a:rPr lang="en-US" dirty="0" smtClean="0"/>
              <a:t>Does not like to self-reflect</a:t>
            </a:r>
          </a:p>
          <a:p>
            <a:r>
              <a:rPr lang="en-US" dirty="0" smtClean="0"/>
              <a:t>Resists feedback and constructive criticism</a:t>
            </a:r>
          </a:p>
          <a:p>
            <a:r>
              <a:rPr lang="en-US" dirty="0" smtClean="0"/>
              <a:t>Easily distracted from learning process</a:t>
            </a:r>
          </a:p>
          <a:p>
            <a:r>
              <a:rPr lang="en-US" dirty="0" smtClean="0"/>
              <a:t>Uncomfortable admitting mistakes</a:t>
            </a:r>
          </a:p>
          <a:p>
            <a:r>
              <a:rPr lang="en-US" dirty="0" smtClean="0"/>
              <a:t>Thinks it knows enough or is good enough</a:t>
            </a:r>
          </a:p>
          <a:p>
            <a:r>
              <a:rPr lang="en-US" dirty="0" smtClean="0"/>
              <a:t>Gets tired of hearing about the skill long before it has mastered the skill</a:t>
            </a:r>
          </a:p>
        </p:txBody>
      </p:sp>
      <p:sp>
        <p:nvSpPr>
          <p:cNvPr id="4" name="Slide Number Placeholder 3"/>
          <p:cNvSpPr>
            <a:spLocks noGrp="1"/>
          </p:cNvSpPr>
          <p:nvPr>
            <p:ph type="sldNum" sz="quarter" idx="5"/>
          </p:nvPr>
        </p:nvSpPr>
        <p:spPr/>
        <p:txBody>
          <a:bodyPr/>
          <a:lstStyle/>
          <a:p>
            <a:pPr>
              <a:defRPr/>
            </a:pPr>
            <a:fld id="{865ACD4A-874A-4E00-BE67-053B08407516}" type="slidenum">
              <a:rPr lang="en-US" smtClean="0"/>
              <a:pPr>
                <a:defRPr/>
              </a:pPr>
              <a:t>76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7</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082698441"/>
      </p:ext>
    </p:extLst>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77</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688309343"/>
      </p:ext>
    </p:extLst>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78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688309343"/>
      </p:ext>
    </p:extLst>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79</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540180429"/>
      </p:ext>
    </p:extLst>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80</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688309343"/>
      </p:ext>
    </p:extLst>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81</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688309343"/>
      </p:ext>
    </p:extLst>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82</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688309343"/>
      </p:ext>
    </p:extLst>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83</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688309343"/>
      </p:ext>
    </p:extLst>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84</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540180429"/>
      </p:ext>
    </p:extLst>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85</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540180429"/>
      </p:ext>
    </p:extLst>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2E17E-B6FE-487D-B894-715D692D45A9}" type="slidenum">
              <a:rPr lang="en-US" smtClean="0"/>
              <a:pPr/>
              <a:t>86</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71233840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people don’t get what they want, they tend to BCD: Blame, Complain, &amp; Defend.</a:t>
            </a:r>
          </a:p>
          <a:p>
            <a:endParaRPr lang="en-US" baseline="0" dirty="0" smtClean="0"/>
          </a:p>
          <a:p>
            <a:pPr marL="171450" indent="-171450">
              <a:buFont typeface="Arial"/>
              <a:buChar char="•"/>
            </a:pPr>
            <a:r>
              <a:rPr lang="en-US" b="1" i="1" baseline="0" dirty="0" smtClean="0"/>
              <a:t>Blame</a:t>
            </a:r>
            <a:r>
              <a:rPr lang="en-US" baseline="0" dirty="0" smtClean="0"/>
              <a:t> someone or something else.</a:t>
            </a:r>
          </a:p>
          <a:p>
            <a:pPr marL="171450" indent="-171450">
              <a:buFont typeface="Arial"/>
              <a:buChar char="•"/>
            </a:pPr>
            <a:r>
              <a:rPr lang="en-US" b="1" i="1" baseline="0" dirty="0" smtClean="0"/>
              <a:t>Complain</a:t>
            </a:r>
            <a:r>
              <a:rPr lang="en-US" baseline="0" dirty="0" smtClean="0"/>
              <a:t> about their circumstances.</a:t>
            </a:r>
          </a:p>
          <a:p>
            <a:pPr marL="171450" indent="-171450">
              <a:buFont typeface="Arial"/>
              <a:buChar char="•"/>
            </a:pPr>
            <a:r>
              <a:rPr lang="en-US" b="1" i="1" baseline="0" dirty="0" smtClean="0"/>
              <a:t>Defend</a:t>
            </a:r>
            <a:r>
              <a:rPr lang="en-US" baseline="0" dirty="0" smtClean="0"/>
              <a:t> their own behavior.</a:t>
            </a:r>
          </a:p>
          <a:p>
            <a:pPr marL="171450" indent="-171450">
              <a:buFont typeface="Arial"/>
              <a:buChar char="•"/>
            </a:pPr>
            <a:endParaRPr lang="en-US" baseline="0" dirty="0" smtClean="0"/>
          </a:p>
          <a:p>
            <a:pPr marL="0" indent="0">
              <a:buFont typeface="Arial"/>
              <a:buNone/>
            </a:pPr>
            <a:r>
              <a:rPr lang="en-US" baseline="0" dirty="0" smtClean="0"/>
              <a:t>In the history of life on Earth, BCD has never solved a single problem. It has never made things better. It has never worked. BCD is a total waste of attention, time, &amp; energy.</a:t>
            </a:r>
            <a:endParaRPr lang="en-US" dirty="0"/>
          </a:p>
        </p:txBody>
      </p:sp>
      <p:sp>
        <p:nvSpPr>
          <p:cNvPr id="4" name="Slide Number Placeholder 3"/>
          <p:cNvSpPr>
            <a:spLocks noGrp="1"/>
          </p:cNvSpPr>
          <p:nvPr>
            <p:ph type="sldNum" sz="quarter" idx="10"/>
          </p:nvPr>
        </p:nvSpPr>
        <p:spPr/>
        <p:txBody>
          <a:bodyPr/>
          <a:lstStyle/>
          <a:p>
            <a:fld id="{97F2E17E-B6FE-487D-B894-715D692D45A9}" type="slidenum">
              <a:rPr lang="en-US" smtClean="0"/>
              <a:pPr/>
              <a:t>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33536235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6" name="Rectangle 5"/>
          <p:cNvSpPr/>
          <p:nvPr/>
        </p:nvSpPr>
        <p:spPr>
          <a:xfrm>
            <a:off x="533400" y="4267200"/>
            <a:ext cx="5715000" cy="553998"/>
          </a:xfrm>
          <a:prstGeom prst="rect">
            <a:avLst/>
          </a:prstGeom>
        </p:spPr>
        <p:txBody>
          <a:bodyPr wrap="square">
            <a:spAutoFit/>
          </a:bodyPr>
          <a:lstStyle/>
          <a:p>
            <a:r>
              <a:rPr lang="en-US" sz="1000" dirty="0" smtClean="0"/>
              <a:t>.</a:t>
            </a:r>
          </a:p>
          <a:p>
            <a:pPr lvl="0"/>
            <a:endParaRPr lang="en-US" sz="1000" dirty="0"/>
          </a:p>
          <a:p>
            <a:r>
              <a:rPr lang="en-US" sz="1000" dirty="0"/>
              <a:t>  </a:t>
            </a:r>
          </a:p>
        </p:txBody>
      </p:sp>
      <p:sp>
        <p:nvSpPr>
          <p:cNvPr id="4" name="Rectangle 3"/>
          <p:cNvSpPr/>
          <p:nvPr/>
        </p:nvSpPr>
        <p:spPr>
          <a:xfrm>
            <a:off x="762000" y="4495800"/>
            <a:ext cx="5181600" cy="2677656"/>
          </a:xfrm>
          <a:prstGeom prst="rect">
            <a:avLst/>
          </a:prstGeom>
        </p:spPr>
        <p:txBody>
          <a:bodyPr wrap="square">
            <a:spAutoFit/>
          </a:bodyPr>
          <a:lstStyle/>
          <a:p>
            <a:r>
              <a:rPr lang="en-US" sz="1200" dirty="0" smtClean="0"/>
              <a:t>Remember that it is the combination of all three dimensions that makes real Trust happen.  It is about your behavior and the experience your behavior delivers to your teammates and coaches.  Can I count on you to behave with integrity, courage, and character … especially when it counts?  Are you about the team or are you about yourself?  Can I count on you to do what you say?</a:t>
            </a:r>
          </a:p>
          <a:p>
            <a:endParaRPr lang="en-US" sz="1200" dirty="0"/>
          </a:p>
          <a:p>
            <a:r>
              <a:rPr lang="en-US" sz="1200" dirty="0" smtClean="0"/>
              <a:t>Competence is the second dimension.  Teammates and coaches trust your competence when they repeatedly experience you making the team better.  They can count on you to do four things:</a:t>
            </a:r>
          </a:p>
          <a:p>
            <a:endParaRPr lang="en-US" sz="1200" dirty="0"/>
          </a:p>
          <a:p>
            <a:pPr marL="228600" indent="-228600">
              <a:buFont typeface="+mj-lt"/>
              <a:buAutoNum type="arabicPeriod"/>
            </a:pPr>
            <a:r>
              <a:rPr lang="en-US" sz="1200" dirty="0" smtClean="0"/>
              <a:t>Do Your Job</a:t>
            </a:r>
          </a:p>
          <a:p>
            <a:pPr marL="228600" indent="-228600">
              <a:buFont typeface="+mj-lt"/>
              <a:buAutoNum type="arabicPeriod"/>
            </a:pPr>
            <a:r>
              <a:rPr lang="en-US" sz="1200" dirty="0" smtClean="0"/>
              <a:t>Train with Purpose</a:t>
            </a:r>
          </a:p>
          <a:p>
            <a:pPr marL="228600" indent="-228600">
              <a:buFont typeface="+mj-lt"/>
              <a:buAutoNum type="arabicPeriod"/>
            </a:pPr>
            <a:r>
              <a:rPr lang="en-US" sz="1200" dirty="0" smtClean="0"/>
              <a:t>Be Coachable</a:t>
            </a:r>
          </a:p>
          <a:p>
            <a:pPr marL="228600" indent="-228600">
              <a:buFont typeface="+mj-lt"/>
              <a:buAutoNum type="arabicPeriod"/>
            </a:pPr>
            <a:r>
              <a:rPr lang="en-US" sz="1200" dirty="0" smtClean="0"/>
              <a:t>Make Each other better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EA234B-BAD2-2246-A910-72E4E69550E7}" type="datetimeFigureOut">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D70C-87ED-4A23-B647-337BB07F649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61821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22DE2-BA09-410C-A9E8-0B9BC628F6E6}" type="datetime1">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D70C-87ED-4A23-B647-337BB07F649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8202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8BB26-4073-4EC7-8372-86D41507A010}" type="datetime1">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D70C-87ED-4A23-B647-337BB07F649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11750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A234B-BAD2-2246-A910-72E4E69550E7}" type="datetimeFigureOut">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D70C-87ED-4A23-B647-337BB07F649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83453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2551B0-BBEE-49F4-8847-91BB9ADE3F59}" type="datetime1">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D70C-87ED-4A23-B647-337BB07F649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19517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2411EC-0F03-4E37-AD9B-7E182D66F8CF}" type="datetime1">
              <a:rPr lang="en-US" smtClean="0"/>
              <a:pPr/>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D70C-87ED-4A23-B647-337BB07F649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64079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D0C380-F468-4171-A56F-CE9C60539974}" type="datetime1">
              <a:rPr lang="en-US" smtClean="0"/>
              <a:pPr/>
              <a:t>1/13/16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1D70C-87ED-4A23-B647-337BB07F649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95931962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30DA4E-BBE7-44D3-B22B-3CA20207A001}" type="datetime1">
              <a:rPr lang="en-US" smtClean="0"/>
              <a:pPr/>
              <a:t>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1D70C-87ED-4A23-B647-337BB07F649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55558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A234B-BAD2-2246-A910-72E4E69550E7}" type="datetimeFigureOut">
              <a:rPr lang="en-US" smtClean="0"/>
              <a:pPr/>
              <a:t>1/13/16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1D70C-87ED-4A23-B647-337BB07F649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99703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28FC6-77BF-4F1E-A1DD-2C1F6DA69A0E}" type="datetime1">
              <a:rPr lang="en-US" smtClean="0"/>
              <a:pPr/>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D70C-87ED-4A23-B647-337BB07F649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21481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E90A4-895F-4997-8BF8-8A18776B9C5E}" type="datetime1">
              <a:rPr lang="en-US" smtClean="0"/>
              <a:pPr/>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D70C-87ED-4A23-B647-337BB07F649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7600287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C0B5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 </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1D70C-87ED-4A23-B647-337BB07F6491}" type="slidenum">
              <a:rPr lang="en-US" smtClean="0"/>
              <a:pPr/>
              <a:t>‹#›</a:t>
            </a:fld>
            <a:endParaRPr lang="en-US" dirty="0"/>
          </a:p>
        </p:txBody>
      </p:sp>
      <p:pic>
        <p:nvPicPr>
          <p:cNvPr id="9" name="Picture 8" descr="Focus3 - Focus White (Without Sub Text).png"/>
          <p:cNvPicPr>
            <a:picLocks noChangeAspect="1"/>
          </p:cNvPicPr>
          <p:nvPr userDrawn="1"/>
        </p:nvPicPr>
        <p:blipFill>
          <a:blip r:embed="rId13"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457200" y="6248400"/>
            <a:ext cx="990600" cy="415902"/>
          </a:xfrm>
          <a:prstGeom prst="rect">
            <a:avLst/>
          </a:prstGeom>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0273088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rgbClr val="F79646"/>
          </a:solidFill>
          <a:effectLst>
            <a:outerShdw blurRad="50800" dist="38100" dir="2700000" algn="tl" rotWithShape="0">
              <a:srgbClr val="000000">
                <a:alpha val="43000"/>
              </a:srgbClr>
            </a:outerShdw>
          </a:effectLst>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effectLst>
            <a:outerShdw blurRad="50800" dist="38100" dir="2700000" algn="tl" rotWithShape="0">
              <a:srgbClr val="000000">
                <a:alpha val="43000"/>
              </a:srgbClr>
            </a:outerShdw>
          </a:effectLst>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effectLst>
            <a:outerShdw blurRad="50800" dist="38100" dir="2700000" algn="tl" rotWithShape="0">
              <a:srgbClr val="000000">
                <a:alpha val="43000"/>
              </a:srgbClr>
            </a:outerShdw>
          </a:effectLst>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effectLst>
            <a:outerShdw blurRad="50800" dist="38100" dir="2700000" algn="tl" rotWithShape="0">
              <a:srgbClr val="000000">
                <a:alpha val="43000"/>
              </a:srgbClr>
            </a:outerShdw>
          </a:effectLst>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effectLst>
            <a:outerShdw blurRad="50800" dist="38100" dir="2700000" algn="tl" rotWithShape="0">
              <a:srgbClr val="000000">
                <a:alpha val="43000"/>
              </a:srgbClr>
            </a:outerShdw>
          </a:effectLst>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effectLst>
            <a:outerShdw blurRad="50800" dist="38100" dir="2700000" algn="tl" rotWithShape="0">
              <a:srgbClr val="000000">
                <a:alpha val="43000"/>
              </a:srgbClr>
            </a:outerShdw>
          </a:effectLst>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0.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11.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5" name="Group 14"/>
          <p:cNvGrpSpPr/>
          <p:nvPr/>
        </p:nvGrpSpPr>
        <p:grpSpPr>
          <a:xfrm>
            <a:off x="73152" y="609600"/>
            <a:ext cx="9000744" cy="5099748"/>
            <a:chOff x="73152" y="843852"/>
            <a:chExt cx="9000744" cy="4566348"/>
          </a:xfrm>
        </p:grpSpPr>
        <p:sp>
          <p:nvSpPr>
            <p:cNvPr id="16" name="Rectangle 15"/>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Rectangle 16"/>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1</a:t>
            </a:fld>
            <a:endParaRPr lang="en-US"/>
          </a:p>
        </p:txBody>
      </p:sp>
      <p:grpSp>
        <p:nvGrpSpPr>
          <p:cNvPr id="19" name="Group 14"/>
          <p:cNvGrpSpPr/>
          <p:nvPr/>
        </p:nvGrpSpPr>
        <p:grpSpPr>
          <a:xfrm>
            <a:off x="288049" y="1306657"/>
            <a:ext cx="8567903" cy="2308324"/>
            <a:chOff x="1388533" y="2223978"/>
            <a:chExt cx="6324600" cy="1703944"/>
          </a:xfrm>
        </p:grpSpPr>
        <p:sp>
          <p:nvSpPr>
            <p:cNvPr id="20" name="TextBox 19"/>
            <p:cNvSpPr txBox="1"/>
            <p:nvPr/>
          </p:nvSpPr>
          <p:spPr>
            <a:xfrm>
              <a:off x="1388533" y="2602675"/>
              <a:ext cx="6324600" cy="9769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smtClean="0">
                  <a:ln>
                    <a:noFill/>
                  </a:ln>
                  <a:solidFill>
                    <a:schemeClr val="bg1"/>
                  </a:solidFill>
                  <a:effectLst>
                    <a:outerShdw blurRad="50800" dist="38100" dir="2700000" algn="tl" rotWithShape="0">
                      <a:srgbClr val="000000">
                        <a:alpha val="43000"/>
                      </a:srgbClr>
                    </a:outerShdw>
                  </a:effectLst>
                  <a:uLnTx/>
                  <a:uFillTx/>
                  <a:latin typeface="Cambria" pitchFamily="18" charset="0"/>
                </a:rPr>
                <a:t>The         Factor</a:t>
              </a:r>
              <a:endParaRPr kumimoji="0" lang="en-US" sz="8000" b="0" i="0" u="none" strike="noStrike" kern="0" cap="none" spc="0" normalizeH="0" baseline="30000" noProof="0" dirty="0">
                <a:ln>
                  <a:noFill/>
                </a:ln>
                <a:solidFill>
                  <a:schemeClr val="bg1"/>
                </a:solidFill>
                <a:effectLst>
                  <a:outerShdw blurRad="50800" dist="38100" dir="2700000" algn="tl" rotWithShape="0">
                    <a:srgbClr val="000000">
                      <a:alpha val="43000"/>
                    </a:srgbClr>
                  </a:outerShdw>
                </a:effectLst>
                <a:uLnTx/>
                <a:uFillTx/>
                <a:latin typeface="Cambria" pitchFamily="18" charset="0"/>
              </a:endParaRPr>
            </a:p>
          </p:txBody>
        </p:sp>
        <p:cxnSp>
          <p:nvCxnSpPr>
            <p:cNvPr id="21" name="Straight Connector 20"/>
            <p:cNvCxnSpPr/>
            <p:nvPr/>
          </p:nvCxnSpPr>
          <p:spPr>
            <a:xfrm>
              <a:off x="2194561" y="3464704"/>
              <a:ext cx="4691152" cy="0"/>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sp>
          <p:nvSpPr>
            <p:cNvPr id="22" name="Oval 21"/>
            <p:cNvSpPr/>
            <p:nvPr/>
          </p:nvSpPr>
          <p:spPr>
            <a:xfrm>
              <a:off x="3523765" y="2564292"/>
              <a:ext cx="1219200" cy="1219200"/>
            </a:xfrm>
            <a:prstGeom prst="ellipse">
              <a:avLst/>
            </a:prstGeom>
            <a:solidFill>
              <a:schemeClr val="accent6">
                <a:lumMod val="20000"/>
                <a:lumOff val="80000"/>
              </a:schemeClr>
            </a:solidFill>
            <a:ln>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 name="TextBox 22"/>
            <p:cNvSpPr txBox="1"/>
            <p:nvPr/>
          </p:nvSpPr>
          <p:spPr>
            <a:xfrm>
              <a:off x="3676788" y="2223978"/>
              <a:ext cx="838200" cy="1703944"/>
            </a:xfrm>
            <a:prstGeom prst="rect">
              <a:avLst/>
            </a:prstGeom>
            <a:noFill/>
          </p:spPr>
          <p:txBody>
            <a:bodyPr wrap="square"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400" b="0" i="0" u="none" strike="noStrike" kern="0" cap="none" spc="0" normalizeH="0" baseline="0" noProof="0" dirty="0" smtClean="0">
                  <a:ln>
                    <a:noFill/>
                  </a:ln>
                  <a:solidFill>
                    <a:srgbClr val="000000"/>
                  </a:solidFill>
                  <a:effectLst>
                    <a:outerShdw blurRad="50800" dist="38100" dir="2700000" algn="tl" rotWithShape="0">
                      <a:srgbClr val="000000">
                        <a:alpha val="43000"/>
                      </a:srgbClr>
                    </a:outerShdw>
                  </a:effectLst>
                  <a:uLnTx/>
                  <a:uFillTx/>
                  <a:latin typeface="Cambria"/>
                  <a:cs typeface="Cambria"/>
                </a:rPr>
                <a:t>R</a:t>
              </a:r>
              <a:endParaRPr kumimoji="0" lang="en-US" sz="14400" b="0" i="0" u="none" strike="noStrike" kern="0" cap="none" spc="0" normalizeH="0" baseline="0" noProof="0" dirty="0">
                <a:ln>
                  <a:noFill/>
                </a:ln>
                <a:solidFill>
                  <a:srgbClr val="000000"/>
                </a:solidFill>
                <a:effectLst>
                  <a:outerShdw blurRad="50800" dist="38100" dir="2700000" algn="tl" rotWithShape="0">
                    <a:srgbClr val="000000">
                      <a:alpha val="43000"/>
                    </a:srgbClr>
                  </a:outerShdw>
                </a:effectLst>
                <a:uLnTx/>
                <a:uFillTx/>
                <a:latin typeface="Cambria"/>
                <a:cs typeface="Cambria"/>
              </a:endParaRPr>
            </a:p>
          </p:txBody>
        </p:sp>
        <p:sp>
          <p:nvSpPr>
            <p:cNvPr id="24" name="TextBox 23"/>
            <p:cNvSpPr txBox="1"/>
            <p:nvPr/>
          </p:nvSpPr>
          <p:spPr>
            <a:xfrm>
              <a:off x="6813152" y="2799173"/>
              <a:ext cx="381000" cy="340789"/>
            </a:xfrm>
            <a:prstGeom prst="rect">
              <a:avLst/>
            </a:prstGeom>
            <a:noFill/>
          </p:spPr>
          <p:txBody>
            <a:bodyPr wrap="square"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outerShdw blurRad="50800" dist="38100" dir="2700000" algn="tl" rotWithShape="0">
                      <a:srgbClr val="000000">
                        <a:alpha val="43000"/>
                      </a:srgbClr>
                    </a:outerShdw>
                  </a:effectLst>
                  <a:uLnTx/>
                  <a:uFillTx/>
                </a:rPr>
                <a:t>™</a:t>
              </a:r>
              <a:endParaRPr kumimoji="0" lang="en-US" sz="2400" b="0" i="0" u="none" strike="noStrike" kern="0" cap="none" spc="0" normalizeH="0" baseline="0" noProof="0" dirty="0">
                <a:ln>
                  <a:noFill/>
                </a:ln>
                <a:solidFill>
                  <a:srgbClr val="000000"/>
                </a:solidFill>
                <a:effectLst>
                  <a:outerShdw blurRad="50800" dist="38100" dir="2700000" algn="tl" rotWithShape="0">
                    <a:srgbClr val="000000">
                      <a:alpha val="43000"/>
                    </a:srgbClr>
                  </a:outerShdw>
                </a:effectLst>
                <a:uLnTx/>
                <a:uFillTx/>
              </a:endParaRPr>
            </a:p>
          </p:txBody>
        </p:sp>
      </p:grpSp>
      <p:sp>
        <p:nvSpPr>
          <p:cNvPr id="25" name="TextBox 24"/>
          <p:cNvSpPr txBox="1"/>
          <p:nvPr/>
        </p:nvSpPr>
        <p:spPr>
          <a:xfrm>
            <a:off x="876300" y="3581400"/>
            <a:ext cx="7391400" cy="1200329"/>
          </a:xfrm>
          <a:prstGeom prst="rect">
            <a:avLst/>
          </a:prstGeom>
          <a:noFill/>
        </p:spPr>
        <p:txBody>
          <a:bodyPr wrap="square" rtlCol="0">
            <a:spAutoFit/>
          </a:bodyPr>
          <a:lstStyle/>
          <a:p>
            <a:pPr algn="ctr"/>
            <a:r>
              <a:rPr lang="en-US" sz="3600" i="1" dirty="0" smtClean="0">
                <a:solidFill>
                  <a:srgbClr val="000000"/>
                </a:solidFill>
                <a:latin typeface="Helvetica"/>
                <a:cs typeface="Helvetica"/>
              </a:rPr>
              <a:t>The one thing that makes </a:t>
            </a:r>
            <a:br>
              <a:rPr lang="en-US" sz="3600" i="1" dirty="0" smtClean="0">
                <a:solidFill>
                  <a:srgbClr val="000000"/>
                </a:solidFill>
                <a:latin typeface="Helvetica"/>
                <a:cs typeface="Helvetica"/>
              </a:rPr>
            </a:br>
            <a:r>
              <a:rPr lang="en-US" sz="3600" i="1" dirty="0" smtClean="0">
                <a:solidFill>
                  <a:srgbClr val="000000"/>
                </a:solidFill>
                <a:latin typeface="Helvetica"/>
                <a:cs typeface="Helvetica"/>
              </a:rPr>
              <a:t>all the difference</a:t>
            </a:r>
            <a:endParaRPr lang="en-US" sz="3600" i="1" dirty="0">
              <a:solidFill>
                <a:srgbClr val="000000"/>
              </a:solidFill>
              <a:latin typeface="Helvetica"/>
              <a:cs typeface="Helvetica"/>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985906675"/>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843852"/>
            <a:ext cx="9000744" cy="4566348"/>
            <a:chOff x="73152" y="843852"/>
            <a:chExt cx="9000744" cy="4566348"/>
          </a:xfrm>
        </p:grpSpPr>
        <p:sp>
          <p:nvSpPr>
            <p:cNvPr id="10" name="Rectangle 9"/>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ectangle 10"/>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10</a:t>
            </a:fld>
            <a:endParaRPr lang="en-US"/>
          </a:p>
        </p:txBody>
      </p:sp>
      <p:sp>
        <p:nvSpPr>
          <p:cNvPr id="19" name="Rectangle 18"/>
          <p:cNvSpPr/>
          <p:nvPr/>
        </p:nvSpPr>
        <p:spPr>
          <a:xfrm>
            <a:off x="1127326" y="2057400"/>
            <a:ext cx="6913922" cy="2026196"/>
          </a:xfrm>
          <a:prstGeom prst="rect">
            <a:avLst/>
          </a:prstGeom>
        </p:spPr>
        <p:txBody>
          <a:bodyPr wrap="none">
            <a:spAutoFit/>
          </a:bodyPr>
          <a:lstStyle/>
          <a:p>
            <a:pPr lvl="0" algn="ctr">
              <a:spcBef>
                <a:spcPct val="0"/>
              </a:spcBef>
              <a:spcAft>
                <a:spcPts val="600"/>
              </a:spcAft>
            </a:pPr>
            <a:r>
              <a:rPr lang="en-US" sz="4400" i="1" dirty="0" smtClean="0">
                <a:solidFill>
                  <a:srgbClr val="000000"/>
                </a:solidFill>
                <a:cs typeface="Helvetica Light"/>
              </a:rPr>
              <a:t>Event + Response = Outcome</a:t>
            </a:r>
          </a:p>
          <a:p>
            <a:pPr algn="ctr">
              <a:lnSpc>
                <a:spcPct val="95000"/>
              </a:lnSpc>
              <a:spcBef>
                <a:spcPct val="0"/>
              </a:spcBef>
              <a:spcAft>
                <a:spcPts val="600"/>
              </a:spcAft>
            </a:pPr>
            <a:r>
              <a:rPr lang="en-US" sz="8000" b="1" dirty="0">
                <a:solidFill>
                  <a:srgbClr val="000000"/>
                </a:solidFill>
                <a:effectLst>
                  <a:outerShdw blurRad="50800" dist="38100" dir="2700000" algn="tl" rotWithShape="0">
                    <a:srgbClr val="000000">
                      <a:alpha val="43000"/>
                    </a:srgbClr>
                  </a:outerShdw>
                </a:effectLst>
                <a:cs typeface="Helvetica"/>
              </a:rPr>
              <a:t>E + R = </a:t>
            </a:r>
            <a:r>
              <a:rPr lang="en-US" sz="8000" b="1" dirty="0" smtClean="0">
                <a:solidFill>
                  <a:srgbClr val="000000"/>
                </a:solidFill>
                <a:effectLst>
                  <a:outerShdw blurRad="50800" dist="38100" dir="2700000" algn="tl" rotWithShape="0">
                    <a:srgbClr val="000000">
                      <a:alpha val="43000"/>
                    </a:srgbClr>
                  </a:outerShdw>
                </a:effectLst>
                <a:cs typeface="Helvetica"/>
              </a:rPr>
              <a:t>O</a:t>
            </a:r>
            <a:endParaRPr lang="en-US" sz="8000" b="1" dirty="0">
              <a:solidFill>
                <a:srgbClr val="000000"/>
              </a:solidFill>
              <a:effectLst>
                <a:outerShdw blurRad="50800" dist="38100" dir="2700000" algn="tl" rotWithShape="0">
                  <a:srgbClr val="000000">
                    <a:alpha val="43000"/>
                  </a:srgbClr>
                </a:outerShdw>
              </a:effectLst>
              <a:cs typeface="Helvetica"/>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00105663"/>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533400" y="2286000"/>
            <a:ext cx="1811232" cy="132343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u="none" strike="noStrike" kern="0" cap="none" spc="0" normalizeH="0" baseline="0" noProof="0" dirty="0">
                <a:ln>
                  <a:noFill/>
                </a:ln>
                <a:solidFill>
                  <a:srgbClr val="FFFFFF"/>
                </a:solidFill>
                <a:effectLst>
                  <a:outerShdw blurRad="50800" dist="38100" dir="2700000" algn="tl" rotWithShape="0">
                    <a:srgbClr val="000090">
                      <a:alpha val="43000"/>
                    </a:srgbClr>
                  </a:outerShdw>
                </a:effectLst>
                <a:uLnTx/>
                <a:uFillTx/>
                <a:latin typeface="Helvetica"/>
                <a:cs typeface="Helvetica"/>
              </a:rPr>
              <a:t> </a:t>
            </a:r>
            <a:r>
              <a:rPr kumimoji="0" lang="en-US" sz="8000" b="1" u="none" strike="noStrike" kern="0" cap="none" spc="0" normalizeH="0" baseline="0" noProof="0" dirty="0">
                <a:ln>
                  <a:noFill/>
                </a:ln>
                <a:solidFill>
                  <a:srgbClr val="FFFFFF"/>
                </a:solidFill>
                <a:effectLst>
                  <a:outerShdw blurRad="50800" dist="38100" dir="2700000" algn="tl" rotWithShape="0">
                    <a:srgbClr val="000090">
                      <a:alpha val="43000"/>
                    </a:srgbClr>
                  </a:outerShdw>
                </a:effectLst>
                <a:uLnTx/>
                <a:uFillTx/>
                <a:latin typeface="Helvetica"/>
                <a:cs typeface="Helvetica"/>
              </a:rPr>
              <a:t>E + </a:t>
            </a:r>
          </a:p>
        </p:txBody>
      </p:sp>
      <p:sp>
        <p:nvSpPr>
          <p:cNvPr id="6" name="Rectangle 5"/>
          <p:cNvSpPr/>
          <p:nvPr/>
        </p:nvSpPr>
        <p:spPr>
          <a:xfrm>
            <a:off x="2578409" y="2209800"/>
            <a:ext cx="3955304"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smtClean="0">
                <a:ln>
                  <a:noFill/>
                </a:ln>
                <a:solidFill>
                  <a:srgbClr val="FFFFFF"/>
                </a:solidFill>
                <a:effectLst>
                  <a:outerShdw blurRad="50800" dist="38100" dir="2700000" algn="tl" rotWithShape="0">
                    <a:srgbClr val="000000">
                      <a:alpha val="43000"/>
                    </a:srgbClr>
                  </a:outerShdw>
                </a:effectLst>
                <a:uLnTx/>
                <a:uFillTx/>
                <a:latin typeface="Helvetica"/>
                <a:cs typeface="Helvetica"/>
              </a:rPr>
              <a:t>Above </a:t>
            </a:r>
            <a:r>
              <a:rPr kumimoji="0" lang="en-US" sz="3600" b="1" i="1" u="none" strike="noStrike" kern="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Helvetica"/>
                <a:cs typeface="Helvetica"/>
              </a:rPr>
              <a:t>the Line </a:t>
            </a:r>
            <a:r>
              <a:rPr lang="en-US" sz="3600" b="1" kern="0" dirty="0">
                <a:solidFill>
                  <a:srgbClr val="FFFFFF"/>
                </a:solidFill>
                <a:effectLst>
                  <a:outerShdw blurRad="50800" dist="38100" dir="2700000" algn="tl" rotWithShape="0">
                    <a:srgbClr val="000000">
                      <a:alpha val="43000"/>
                    </a:srgbClr>
                  </a:outerShdw>
                </a:effectLst>
                <a:latin typeface="Helvetica"/>
                <a:cs typeface="Helvetica"/>
              </a:rPr>
              <a:t>R</a:t>
            </a:r>
          </a:p>
        </p:txBody>
      </p:sp>
      <p:sp>
        <p:nvSpPr>
          <p:cNvPr id="7" name="Rectangle 6"/>
          <p:cNvSpPr/>
          <p:nvPr/>
        </p:nvSpPr>
        <p:spPr>
          <a:xfrm>
            <a:off x="2615824" y="3316069"/>
            <a:ext cx="3903908" cy="646331"/>
          </a:xfrm>
          <a:prstGeom prst="rect">
            <a:avLst/>
          </a:prstGeom>
        </p:spPr>
        <p:txBody>
          <a:bodyPr wrap="none">
            <a:spAutoFit/>
          </a:bodyPr>
          <a:lstStyle/>
          <a:p>
            <a:pPr algn="ctr"/>
            <a:r>
              <a:rPr lang="en-US" sz="3600" b="1" i="1" kern="0" dirty="0">
                <a:solidFill>
                  <a:srgbClr val="FFFFFF"/>
                </a:solidFill>
                <a:effectLst>
                  <a:outerShdw blurRad="50800" dist="38100" dir="2700000" algn="tl" rotWithShape="0">
                    <a:srgbClr val="000000">
                      <a:alpha val="43000"/>
                    </a:srgbClr>
                  </a:outerShdw>
                </a:effectLst>
                <a:latin typeface="Helvetica"/>
                <a:cs typeface="Helvetica"/>
              </a:rPr>
              <a:t>Below the Line </a:t>
            </a:r>
            <a:r>
              <a:rPr lang="en-US" sz="3600" b="1" kern="0" dirty="0">
                <a:solidFill>
                  <a:srgbClr val="FFFFFF"/>
                </a:solidFill>
                <a:effectLst>
                  <a:outerShdw blurRad="50800" dist="38100" dir="2700000" algn="tl" rotWithShape="0">
                    <a:srgbClr val="000000">
                      <a:alpha val="43000"/>
                    </a:srgbClr>
                  </a:outerShdw>
                </a:effectLst>
                <a:latin typeface="Helvetica"/>
                <a:cs typeface="Helvetica"/>
              </a:rPr>
              <a:t>R</a:t>
            </a:r>
          </a:p>
        </p:txBody>
      </p:sp>
      <p:sp>
        <p:nvSpPr>
          <p:cNvPr id="8" name="Rectangle 7"/>
          <p:cNvSpPr/>
          <p:nvPr/>
        </p:nvSpPr>
        <p:spPr>
          <a:xfrm>
            <a:off x="6934200" y="1981200"/>
            <a:ext cx="1320118" cy="92333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u="none" strike="noStrike" kern="0" cap="none" spc="0" normalizeH="0" baseline="0" noProof="0" dirty="0" smtClean="0">
                <a:ln>
                  <a:noFill/>
                </a:ln>
                <a:solidFill>
                  <a:srgbClr val="FFFFFF"/>
                </a:solidFill>
                <a:effectLst>
                  <a:outerShdw blurRad="50800" dist="38100" dir="2700000" algn="tl" rotWithShape="0">
                    <a:srgbClr val="000090">
                      <a:alpha val="43000"/>
                    </a:srgbClr>
                  </a:outerShdw>
                </a:effectLst>
                <a:uLnTx/>
                <a:uFillTx/>
                <a:latin typeface="Helvetica"/>
                <a:cs typeface="Helvetica"/>
              </a:rPr>
              <a:t>= O</a:t>
            </a:r>
            <a:endParaRPr kumimoji="0" lang="en-US" sz="85700" b="1" u="none" strike="noStrike" kern="0" cap="none" spc="0" normalizeH="0" baseline="0" noProof="0" dirty="0">
              <a:ln>
                <a:noFill/>
              </a:ln>
              <a:solidFill>
                <a:srgbClr val="FFFFFF"/>
              </a:solidFill>
              <a:effectLst>
                <a:outerShdw blurRad="50800" dist="38100" dir="2700000" algn="tl" rotWithShape="0">
                  <a:srgbClr val="000090">
                    <a:alpha val="43000"/>
                  </a:srgbClr>
                </a:outerShdw>
              </a:effectLst>
              <a:uLnTx/>
              <a:uFillTx/>
              <a:latin typeface="Helvetica"/>
              <a:cs typeface="Helvetica"/>
            </a:endParaRPr>
          </a:p>
        </p:txBody>
      </p:sp>
      <p:sp>
        <p:nvSpPr>
          <p:cNvPr id="10" name="Rectangle 9"/>
          <p:cNvSpPr/>
          <p:nvPr/>
        </p:nvSpPr>
        <p:spPr>
          <a:xfrm>
            <a:off x="6934200" y="3115270"/>
            <a:ext cx="1320118" cy="92333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u="none" strike="noStrike" kern="0" cap="none" spc="0" normalizeH="0" baseline="0" noProof="0" dirty="0" smtClean="0">
                <a:ln>
                  <a:noFill/>
                </a:ln>
                <a:solidFill>
                  <a:srgbClr val="FFFFFF"/>
                </a:solidFill>
                <a:effectLst>
                  <a:outerShdw blurRad="50800" dist="38100" dir="2700000" algn="tl" rotWithShape="0">
                    <a:srgbClr val="000090">
                      <a:alpha val="43000"/>
                    </a:srgbClr>
                  </a:outerShdw>
                </a:effectLst>
                <a:uLnTx/>
                <a:uFillTx/>
                <a:latin typeface="Helvetica"/>
                <a:cs typeface="Helvetica"/>
              </a:rPr>
              <a:t>= O</a:t>
            </a:r>
            <a:endParaRPr kumimoji="0" lang="en-US" sz="85700" b="1" u="none" strike="noStrike" kern="0" cap="none" spc="0" normalizeH="0" baseline="0" noProof="0" dirty="0">
              <a:ln>
                <a:noFill/>
              </a:ln>
              <a:solidFill>
                <a:srgbClr val="FFFFFF"/>
              </a:solidFill>
              <a:effectLst>
                <a:outerShdw blurRad="50800" dist="38100" dir="2700000" algn="tl" rotWithShape="0">
                  <a:srgbClr val="000090">
                    <a:alpha val="43000"/>
                  </a:srgbClr>
                </a:outerShdw>
              </a:effectLst>
              <a:uLnTx/>
              <a:uFillTx/>
              <a:latin typeface="Helvetica"/>
              <a:cs typeface="Helvetica"/>
            </a:endParaRPr>
          </a:p>
        </p:txBody>
      </p:sp>
      <p:cxnSp>
        <p:nvCxnSpPr>
          <p:cNvPr id="21" name="Straight Connector 20"/>
          <p:cNvCxnSpPr/>
          <p:nvPr/>
        </p:nvCxnSpPr>
        <p:spPr>
          <a:xfrm flipH="1" flipV="1">
            <a:off x="2503302" y="3092840"/>
            <a:ext cx="4202298" cy="31360"/>
          </a:xfrm>
          <a:prstGeom prst="line">
            <a:avLst/>
          </a:prstGeom>
          <a:ln w="57150" cmpd="sng">
            <a:solidFill>
              <a:srgbClr val="CF2E0D"/>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3367201" y="4114800"/>
            <a:ext cx="2407367" cy="1569660"/>
          </a:xfrm>
          <a:prstGeom prst="rect">
            <a:avLst/>
          </a:prstGeom>
        </p:spPr>
        <p:txBody>
          <a:bodyPr wrap="none">
            <a:spAutoFit/>
          </a:bodyPr>
          <a:lstStyle/>
          <a:p>
            <a:pPr algn="ctr"/>
            <a:r>
              <a:rPr lang="en-US" sz="3200" i="1" dirty="0" smtClean="0">
                <a:solidFill>
                  <a:srgbClr val="FFFFFF"/>
                </a:solidFill>
                <a:cs typeface="Arial" pitchFamily="34" charset="0"/>
              </a:rPr>
              <a:t>Impulsive </a:t>
            </a:r>
          </a:p>
          <a:p>
            <a:pPr algn="ctr"/>
            <a:r>
              <a:rPr lang="en-US" sz="3200" i="1" dirty="0">
                <a:solidFill>
                  <a:srgbClr val="FFFFFF"/>
                </a:solidFill>
                <a:cs typeface="Arial" pitchFamily="34" charset="0"/>
              </a:rPr>
              <a:t>O</a:t>
            </a:r>
            <a:r>
              <a:rPr lang="en-US" sz="3200" i="1" dirty="0" smtClean="0">
                <a:solidFill>
                  <a:srgbClr val="FFFFFF"/>
                </a:solidFill>
                <a:cs typeface="Arial" pitchFamily="34" charset="0"/>
              </a:rPr>
              <a:t>n</a:t>
            </a:r>
            <a:r>
              <a:rPr lang="en-US" sz="3200" i="1" dirty="0">
                <a:solidFill>
                  <a:srgbClr val="FFFFFF"/>
                </a:solidFill>
                <a:cs typeface="Arial" pitchFamily="34" charset="0"/>
              </a:rPr>
              <a:t>-</a:t>
            </a:r>
            <a:r>
              <a:rPr lang="en-US" sz="3200" i="1" dirty="0" smtClean="0">
                <a:solidFill>
                  <a:srgbClr val="FFFFFF"/>
                </a:solidFill>
                <a:cs typeface="Arial" pitchFamily="34" charset="0"/>
              </a:rPr>
              <a:t>autopilot </a:t>
            </a:r>
          </a:p>
          <a:p>
            <a:pPr algn="ctr"/>
            <a:r>
              <a:rPr lang="en-US" sz="3200" i="1" dirty="0">
                <a:solidFill>
                  <a:srgbClr val="FFFFFF"/>
                </a:solidFill>
                <a:cs typeface="Arial" pitchFamily="34" charset="0"/>
              </a:rPr>
              <a:t>R</a:t>
            </a:r>
            <a:r>
              <a:rPr lang="en-US" sz="3200" i="1" dirty="0" smtClean="0">
                <a:solidFill>
                  <a:srgbClr val="FFFFFF"/>
                </a:solidFill>
                <a:cs typeface="Arial" pitchFamily="34" charset="0"/>
              </a:rPr>
              <a:t>esistant</a:t>
            </a:r>
            <a:endParaRPr lang="en-US" sz="43000" i="1" dirty="0">
              <a:solidFill>
                <a:srgbClr val="FFFFFF"/>
              </a:solidFill>
            </a:endParaRPr>
          </a:p>
        </p:txBody>
      </p:sp>
      <p:sp>
        <p:nvSpPr>
          <p:cNvPr id="23" name="Left Bracket 22"/>
          <p:cNvSpPr/>
          <p:nvPr/>
        </p:nvSpPr>
        <p:spPr>
          <a:xfrm>
            <a:off x="3276600" y="4229484"/>
            <a:ext cx="228600" cy="1447800"/>
          </a:xfrm>
          <a:prstGeom prst="leftBracket">
            <a:avLst/>
          </a:prstGeom>
          <a:ln>
            <a:solidFill>
              <a:srgbClr val="CF2E0D"/>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ln>
                <a:solidFill>
                  <a:schemeClr val="tx1"/>
                </a:solidFill>
              </a:ln>
              <a:solidFill>
                <a:srgbClr val="FFFFFF"/>
              </a:solidFill>
            </a:endParaRPr>
          </a:p>
        </p:txBody>
      </p:sp>
      <p:sp>
        <p:nvSpPr>
          <p:cNvPr id="24" name="Left Bracket 23"/>
          <p:cNvSpPr/>
          <p:nvPr/>
        </p:nvSpPr>
        <p:spPr>
          <a:xfrm flipH="1">
            <a:off x="5638800" y="4229484"/>
            <a:ext cx="228600" cy="1447800"/>
          </a:xfrm>
          <a:prstGeom prst="leftBracket">
            <a:avLst/>
          </a:prstGeom>
          <a:ln>
            <a:solidFill>
              <a:srgbClr val="CF2E0D"/>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ln>
                <a:solidFill>
                  <a:schemeClr val="tx1"/>
                </a:solidFill>
              </a:ln>
              <a:solidFill>
                <a:srgbClr val="FFFFFF"/>
              </a:solidFill>
            </a:endParaRPr>
          </a:p>
        </p:txBody>
      </p:sp>
      <p:sp>
        <p:nvSpPr>
          <p:cNvPr id="25" name="Rectangle 24"/>
          <p:cNvSpPr/>
          <p:nvPr/>
        </p:nvSpPr>
        <p:spPr>
          <a:xfrm>
            <a:off x="3533282" y="563940"/>
            <a:ext cx="2229835" cy="1569660"/>
          </a:xfrm>
          <a:prstGeom prst="rect">
            <a:avLst/>
          </a:prstGeom>
        </p:spPr>
        <p:txBody>
          <a:bodyPr wrap="none">
            <a:spAutoFit/>
          </a:bodyPr>
          <a:lstStyle/>
          <a:p>
            <a:pPr algn="ctr"/>
            <a:r>
              <a:rPr lang="en-US" sz="3200" i="1" dirty="0" smtClean="0">
                <a:solidFill>
                  <a:srgbClr val="FFFFFF"/>
                </a:solidFill>
                <a:cs typeface="Arial" pitchFamily="34" charset="0"/>
              </a:rPr>
              <a:t>Intentional </a:t>
            </a:r>
          </a:p>
          <a:p>
            <a:pPr algn="ctr"/>
            <a:r>
              <a:rPr lang="en-US" sz="3200" i="1" dirty="0">
                <a:solidFill>
                  <a:srgbClr val="FFFFFF"/>
                </a:solidFill>
                <a:cs typeface="Arial" pitchFamily="34" charset="0"/>
              </a:rPr>
              <a:t>O</a:t>
            </a:r>
            <a:r>
              <a:rPr lang="en-US" sz="3200" i="1" dirty="0" smtClean="0">
                <a:solidFill>
                  <a:srgbClr val="FFFFFF"/>
                </a:solidFill>
                <a:cs typeface="Arial" pitchFamily="34" charset="0"/>
              </a:rPr>
              <a:t>n-purpose </a:t>
            </a:r>
          </a:p>
          <a:p>
            <a:pPr algn="ctr"/>
            <a:r>
              <a:rPr lang="en-US" sz="3200" i="1" dirty="0">
                <a:solidFill>
                  <a:srgbClr val="FFFFFF"/>
                </a:solidFill>
                <a:cs typeface="Arial" pitchFamily="34" charset="0"/>
              </a:rPr>
              <a:t>S</a:t>
            </a:r>
            <a:r>
              <a:rPr lang="en-US" sz="3200" i="1" dirty="0" smtClean="0">
                <a:solidFill>
                  <a:srgbClr val="FFFFFF"/>
                </a:solidFill>
                <a:cs typeface="Arial" pitchFamily="34" charset="0"/>
              </a:rPr>
              <a:t>killful</a:t>
            </a:r>
            <a:endParaRPr lang="en-US" sz="43000" i="1" dirty="0">
              <a:solidFill>
                <a:srgbClr val="FFFFFF"/>
              </a:solidFill>
            </a:endParaRPr>
          </a:p>
        </p:txBody>
      </p:sp>
      <p:sp>
        <p:nvSpPr>
          <p:cNvPr id="26" name="Left Bracket 25"/>
          <p:cNvSpPr/>
          <p:nvPr/>
        </p:nvSpPr>
        <p:spPr>
          <a:xfrm>
            <a:off x="3429000" y="640140"/>
            <a:ext cx="228600" cy="1447800"/>
          </a:xfrm>
          <a:prstGeom prst="leftBracket">
            <a:avLst/>
          </a:prstGeom>
          <a:ln>
            <a:solidFill>
              <a:srgbClr val="CF2E0D"/>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ln>
                <a:solidFill>
                  <a:schemeClr val="tx1"/>
                </a:solidFill>
              </a:ln>
              <a:solidFill>
                <a:srgbClr val="FFFFFF"/>
              </a:solidFill>
            </a:endParaRPr>
          </a:p>
        </p:txBody>
      </p:sp>
      <p:sp>
        <p:nvSpPr>
          <p:cNvPr id="27" name="Left Bracket 26"/>
          <p:cNvSpPr/>
          <p:nvPr/>
        </p:nvSpPr>
        <p:spPr>
          <a:xfrm flipH="1">
            <a:off x="5715000" y="640140"/>
            <a:ext cx="228600" cy="1447800"/>
          </a:xfrm>
          <a:prstGeom prst="leftBracket">
            <a:avLst/>
          </a:prstGeom>
          <a:ln>
            <a:solidFill>
              <a:srgbClr val="CF2E0D"/>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ln>
                <a:solidFill>
                  <a:schemeClr val="tx1"/>
                </a:solidFill>
              </a:ln>
              <a:solidFill>
                <a:srgbClr val="FFFFFF"/>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600445224"/>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01D70C-87ED-4A23-B647-337BB07F6491}" type="slidenum">
              <a:rPr lang="en-US" smtClean="0"/>
              <a:pPr/>
              <a:t>12</a:t>
            </a:fld>
            <a:endParaRPr lang="en-US"/>
          </a:p>
        </p:txBody>
      </p:sp>
      <p:grpSp>
        <p:nvGrpSpPr>
          <p:cNvPr id="15" name="Group 14"/>
          <p:cNvGrpSpPr/>
          <p:nvPr/>
        </p:nvGrpSpPr>
        <p:grpSpPr>
          <a:xfrm>
            <a:off x="73152" y="843852"/>
            <a:ext cx="9000744" cy="4566348"/>
            <a:chOff x="73152" y="843852"/>
            <a:chExt cx="9000744" cy="4566348"/>
          </a:xfrm>
        </p:grpSpPr>
        <p:sp>
          <p:nvSpPr>
            <p:cNvPr id="8" name="Rectangle 7"/>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Rectangle 5"/>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9" name="TextBox 8"/>
          <p:cNvSpPr txBox="1"/>
          <p:nvPr/>
        </p:nvSpPr>
        <p:spPr>
          <a:xfrm>
            <a:off x="228600" y="1524000"/>
            <a:ext cx="8686800" cy="3031599"/>
          </a:xfrm>
          <a:prstGeom prst="rect">
            <a:avLst/>
          </a:prstGeom>
          <a:noFill/>
        </p:spPr>
        <p:txBody>
          <a:bodyPr wrap="square" rtlCol="0">
            <a:spAutoFit/>
          </a:bodyPr>
          <a:lstStyle/>
          <a:p>
            <a:pPr algn="ctr">
              <a:spcAft>
                <a:spcPts val="1800"/>
              </a:spcAft>
            </a:pPr>
            <a:r>
              <a:rPr lang="en-US" sz="4400" dirty="0" smtClean="0">
                <a:solidFill>
                  <a:srgbClr val="000000"/>
                </a:solidFill>
                <a:latin typeface="+mj-lt"/>
                <a:cs typeface="Helvetica"/>
              </a:rPr>
              <a:t>How you respond make</a:t>
            </a:r>
            <a:br>
              <a:rPr lang="en-US" sz="4400" dirty="0" smtClean="0">
                <a:solidFill>
                  <a:srgbClr val="000000"/>
                </a:solidFill>
                <a:latin typeface="+mj-lt"/>
                <a:cs typeface="Helvetica"/>
              </a:rPr>
            </a:br>
            <a:r>
              <a:rPr lang="en-US" sz="4400" dirty="0" smtClean="0">
                <a:solidFill>
                  <a:srgbClr val="000000"/>
                </a:solidFill>
                <a:latin typeface="+mj-lt"/>
                <a:cs typeface="Helvetica"/>
              </a:rPr>
              <a:t>all the difference.</a:t>
            </a:r>
          </a:p>
          <a:p>
            <a:pPr algn="ctr">
              <a:spcAft>
                <a:spcPts val="1800"/>
              </a:spcAft>
            </a:pPr>
            <a:r>
              <a:rPr lang="en-US" sz="4400" dirty="0" smtClean="0">
                <a:solidFill>
                  <a:srgbClr val="000000"/>
                </a:solidFill>
                <a:latin typeface="+mj-lt"/>
                <a:cs typeface="Helvetica"/>
              </a:rPr>
              <a:t>It is </a:t>
            </a:r>
            <a:r>
              <a:rPr lang="en-US" sz="4400" i="1" dirty="0" smtClean="0">
                <a:solidFill>
                  <a:srgbClr val="000000"/>
                </a:solidFill>
                <a:latin typeface="+mj-lt"/>
                <a:cs typeface="Helvetica"/>
              </a:rPr>
              <a:t>the</a:t>
            </a:r>
            <a:r>
              <a:rPr lang="en-US" sz="4400" dirty="0" smtClean="0">
                <a:solidFill>
                  <a:srgbClr val="000000"/>
                </a:solidFill>
                <a:latin typeface="+mj-lt"/>
                <a:cs typeface="Helvetica"/>
              </a:rPr>
              <a:t> factor that determines</a:t>
            </a:r>
            <a:br>
              <a:rPr lang="en-US" sz="4400" dirty="0" smtClean="0">
                <a:solidFill>
                  <a:srgbClr val="000000"/>
                </a:solidFill>
                <a:latin typeface="+mj-lt"/>
                <a:cs typeface="Helvetica"/>
              </a:rPr>
            </a:br>
            <a:r>
              <a:rPr lang="en-US" sz="4400" dirty="0" smtClean="0">
                <a:solidFill>
                  <a:srgbClr val="000000"/>
                </a:solidFill>
                <a:latin typeface="+mj-lt"/>
                <a:cs typeface="Helvetica"/>
              </a:rPr>
              <a:t>the quality of your life.</a:t>
            </a:r>
            <a:endParaRPr lang="en-US" sz="4400" dirty="0">
              <a:solidFill>
                <a:srgbClr val="000000"/>
              </a:solidFill>
              <a:latin typeface="+mj-lt"/>
              <a:cs typeface="Helvetica"/>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393039647"/>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01D70C-87ED-4A23-B647-337BB07F6491}" type="slidenum">
              <a:rPr lang="en-US" smtClean="0"/>
              <a:pPr/>
              <a:t>13</a:t>
            </a:fld>
            <a:endParaRPr lang="en-US"/>
          </a:p>
        </p:txBody>
      </p:sp>
      <p:grpSp>
        <p:nvGrpSpPr>
          <p:cNvPr id="15" name="Group 14"/>
          <p:cNvGrpSpPr/>
          <p:nvPr/>
        </p:nvGrpSpPr>
        <p:grpSpPr>
          <a:xfrm>
            <a:off x="73152" y="228600"/>
            <a:ext cx="9000744" cy="5791200"/>
            <a:chOff x="73152" y="843852"/>
            <a:chExt cx="9000744" cy="4566348"/>
          </a:xfrm>
        </p:grpSpPr>
        <p:sp>
          <p:nvSpPr>
            <p:cNvPr id="8" name="Rectangle 7"/>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Rectangle 5"/>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10" name="Rectangle 9"/>
          <p:cNvSpPr/>
          <p:nvPr/>
        </p:nvSpPr>
        <p:spPr>
          <a:xfrm>
            <a:off x="1752600" y="855107"/>
            <a:ext cx="5638800" cy="4555093"/>
          </a:xfrm>
          <a:prstGeom prst="rect">
            <a:avLst/>
          </a:prstGeom>
        </p:spPr>
        <p:txBody>
          <a:bodyPr wrap="square">
            <a:spAutoFit/>
          </a:bodyPr>
          <a:lstStyle/>
          <a:p>
            <a:pPr marL="1252538" lvl="1" indent="-627063" defTabSz="863600">
              <a:spcBef>
                <a:spcPct val="0"/>
              </a:spcBef>
              <a:spcAft>
                <a:spcPts val="1200"/>
              </a:spcAft>
              <a:buFont typeface="+mj-lt"/>
              <a:buAutoNum type="arabicPeriod"/>
              <a:tabLst>
                <a:tab pos="914400" algn="l"/>
              </a:tabLst>
            </a:pPr>
            <a:r>
              <a:rPr lang="en-US" sz="4000" i="1" dirty="0">
                <a:solidFill>
                  <a:srgbClr val="000000"/>
                </a:solidFill>
              </a:rPr>
              <a:t>Press Pause  </a:t>
            </a:r>
            <a:endParaRPr lang="en-US" sz="4000" dirty="0">
              <a:solidFill>
                <a:srgbClr val="000000"/>
              </a:solidFill>
            </a:endParaRPr>
          </a:p>
          <a:p>
            <a:pPr marL="1252538" lvl="1" indent="-627063" defTabSz="863600">
              <a:spcBef>
                <a:spcPct val="0"/>
              </a:spcBef>
              <a:spcAft>
                <a:spcPts val="1200"/>
              </a:spcAft>
              <a:buFont typeface="+mj-lt"/>
              <a:buAutoNum type="arabicPeriod"/>
              <a:tabLst>
                <a:tab pos="914400" algn="l"/>
              </a:tabLst>
            </a:pPr>
            <a:r>
              <a:rPr lang="en-US" sz="4000" i="1" dirty="0">
                <a:solidFill>
                  <a:srgbClr val="000000"/>
                </a:solidFill>
              </a:rPr>
              <a:t>Get Your Mind Right</a:t>
            </a:r>
            <a:endParaRPr lang="en-US" sz="4000" dirty="0">
              <a:solidFill>
                <a:srgbClr val="000000"/>
              </a:solidFill>
            </a:endParaRPr>
          </a:p>
          <a:p>
            <a:pPr marL="1252538" lvl="1" indent="-627063" defTabSz="863600">
              <a:spcBef>
                <a:spcPct val="0"/>
              </a:spcBef>
              <a:spcAft>
                <a:spcPts val="1200"/>
              </a:spcAft>
              <a:buFont typeface="+mj-lt"/>
              <a:buAutoNum type="arabicPeriod"/>
              <a:tabLst>
                <a:tab pos="914400" algn="l"/>
              </a:tabLst>
            </a:pPr>
            <a:r>
              <a:rPr lang="en-US" sz="4000" i="1" dirty="0">
                <a:solidFill>
                  <a:srgbClr val="000000"/>
                </a:solidFill>
              </a:rPr>
              <a:t>Step Up</a:t>
            </a:r>
          </a:p>
          <a:p>
            <a:pPr marL="1252538" lvl="1" indent="-627063" defTabSz="863600">
              <a:spcBef>
                <a:spcPct val="0"/>
              </a:spcBef>
              <a:spcAft>
                <a:spcPts val="1200"/>
              </a:spcAft>
              <a:buFont typeface="+mj-lt"/>
              <a:buAutoNum type="arabicPeriod"/>
              <a:tabLst>
                <a:tab pos="914400" algn="l"/>
              </a:tabLst>
            </a:pPr>
            <a:r>
              <a:rPr lang="en-US" sz="4000" i="1" dirty="0">
                <a:solidFill>
                  <a:srgbClr val="000000"/>
                </a:solidFill>
              </a:rPr>
              <a:t>Adjust &amp; Adapt</a:t>
            </a:r>
          </a:p>
          <a:p>
            <a:pPr marL="1252538" lvl="1" indent="-627063" defTabSz="863600">
              <a:spcBef>
                <a:spcPct val="0"/>
              </a:spcBef>
              <a:spcAft>
                <a:spcPts val="1200"/>
              </a:spcAft>
              <a:buFont typeface="+mj-lt"/>
              <a:buAutoNum type="arabicPeriod"/>
              <a:tabLst>
                <a:tab pos="914400" algn="l"/>
              </a:tabLst>
            </a:pPr>
            <a:r>
              <a:rPr lang="en-US" sz="4000" i="1" dirty="0">
                <a:solidFill>
                  <a:srgbClr val="000000"/>
                </a:solidFill>
              </a:rPr>
              <a:t>Make a Difference</a:t>
            </a:r>
          </a:p>
          <a:p>
            <a:pPr marL="1252538" lvl="1" indent="-627063" defTabSz="863600">
              <a:spcBef>
                <a:spcPct val="0"/>
              </a:spcBef>
              <a:spcAft>
                <a:spcPts val="1200"/>
              </a:spcAft>
              <a:buFont typeface="+mj-lt"/>
              <a:buAutoNum type="arabicPeriod"/>
              <a:tabLst>
                <a:tab pos="914400" algn="l"/>
              </a:tabLst>
            </a:pPr>
            <a:r>
              <a:rPr lang="en-US" sz="4000" i="1" dirty="0">
                <a:solidFill>
                  <a:srgbClr val="000000"/>
                </a:solidFill>
              </a:rPr>
              <a:t>Build Skill</a:t>
            </a:r>
            <a:endParaRPr lang="en-US" sz="4000"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899068790"/>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843852"/>
            <a:ext cx="9000744" cy="4566348"/>
            <a:chOff x="73152" y="843852"/>
            <a:chExt cx="9000744" cy="4566348"/>
          </a:xfrm>
        </p:grpSpPr>
        <p:sp>
          <p:nvSpPr>
            <p:cNvPr id="10" name="Rectangle 9"/>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ectangle 10"/>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14</a:t>
            </a:fld>
            <a:endParaRPr lang="en-US"/>
          </a:p>
        </p:txBody>
      </p:sp>
      <p:sp>
        <p:nvSpPr>
          <p:cNvPr id="2" name="Rectangle 1"/>
          <p:cNvSpPr/>
          <p:nvPr/>
        </p:nvSpPr>
        <p:spPr>
          <a:xfrm>
            <a:off x="1676400" y="1683365"/>
            <a:ext cx="5638800" cy="2431435"/>
          </a:xfrm>
          <a:prstGeom prst="rect">
            <a:avLst/>
          </a:prstGeom>
        </p:spPr>
        <p:txBody>
          <a:bodyPr wrap="square">
            <a:spAutoFit/>
          </a:bodyPr>
          <a:lstStyle/>
          <a:p>
            <a:pPr marL="0" lvl="1" algn="ctr" defTabSz="863600">
              <a:spcBef>
                <a:spcPct val="0"/>
              </a:spcBef>
              <a:tabLst>
                <a:tab pos="914400" algn="l"/>
              </a:tabLst>
            </a:pPr>
            <a:r>
              <a:rPr lang="en-US" sz="6600" u="sng" dirty="0" smtClean="0">
                <a:solidFill>
                  <a:srgbClr val="000000"/>
                </a:solidFill>
              </a:rPr>
              <a:t>R:1</a:t>
            </a:r>
          </a:p>
          <a:p>
            <a:pPr marL="0" lvl="1" algn="ctr" defTabSz="863600">
              <a:spcBef>
                <a:spcPct val="0"/>
              </a:spcBef>
              <a:tabLst>
                <a:tab pos="914400" algn="l"/>
              </a:tabLst>
            </a:pPr>
            <a:r>
              <a:rPr lang="en-US" sz="8000" i="1" dirty="0" smtClean="0">
                <a:solidFill>
                  <a:srgbClr val="000000"/>
                </a:solidFill>
              </a:rPr>
              <a:t>Press </a:t>
            </a:r>
            <a:r>
              <a:rPr lang="en-US" sz="8000" i="1" dirty="0">
                <a:solidFill>
                  <a:srgbClr val="000000"/>
                </a:solidFill>
              </a:rPr>
              <a:t>Pause  </a:t>
            </a:r>
            <a:endParaRPr lang="en-US" sz="8000"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680376516"/>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843852"/>
            <a:ext cx="9000744" cy="4566348"/>
            <a:chOff x="73152" y="843852"/>
            <a:chExt cx="9000744" cy="4566348"/>
          </a:xfrm>
        </p:grpSpPr>
        <p:sp>
          <p:nvSpPr>
            <p:cNvPr id="10" name="Rectangle 9"/>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ectangle 10"/>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15</a:t>
            </a:fld>
            <a:endParaRPr lang="en-US"/>
          </a:p>
        </p:txBody>
      </p:sp>
      <p:sp>
        <p:nvSpPr>
          <p:cNvPr id="2" name="Rectangle 1"/>
          <p:cNvSpPr/>
          <p:nvPr/>
        </p:nvSpPr>
        <p:spPr>
          <a:xfrm>
            <a:off x="457200" y="1557278"/>
            <a:ext cx="8305800" cy="3016210"/>
          </a:xfrm>
          <a:prstGeom prst="rect">
            <a:avLst/>
          </a:prstGeom>
        </p:spPr>
        <p:txBody>
          <a:bodyPr wrap="square">
            <a:spAutoFit/>
          </a:bodyPr>
          <a:lstStyle/>
          <a:p>
            <a:pPr marL="571500" lvl="1" indent="-571500" defTabSz="863600">
              <a:spcBef>
                <a:spcPct val="0"/>
              </a:spcBef>
              <a:spcAft>
                <a:spcPts val="1800"/>
              </a:spcAft>
              <a:buFont typeface="Wingdings" charset="2"/>
              <a:buChar char="ü"/>
              <a:tabLst>
                <a:tab pos="914400" algn="l"/>
              </a:tabLst>
            </a:pPr>
            <a:r>
              <a:rPr lang="en-US" sz="4000" dirty="0" smtClean="0">
                <a:solidFill>
                  <a:srgbClr val="000000"/>
                </a:solidFill>
              </a:rPr>
              <a:t>Prevents you from reacting BTL</a:t>
            </a:r>
          </a:p>
          <a:p>
            <a:pPr marL="571500" lvl="1" indent="-571500" defTabSz="863600">
              <a:spcBef>
                <a:spcPct val="0"/>
              </a:spcBef>
              <a:spcAft>
                <a:spcPts val="1800"/>
              </a:spcAft>
              <a:buFont typeface="Wingdings" charset="2"/>
              <a:buChar char="ü"/>
              <a:tabLst>
                <a:tab pos="914400" algn="l"/>
              </a:tabLst>
            </a:pPr>
            <a:r>
              <a:rPr lang="en-US" sz="4000" dirty="0" smtClean="0">
                <a:solidFill>
                  <a:srgbClr val="000000"/>
                </a:solidFill>
              </a:rPr>
              <a:t>Gives you time to focus on what</a:t>
            </a:r>
            <a:br>
              <a:rPr lang="en-US" sz="4000" dirty="0" smtClean="0">
                <a:solidFill>
                  <a:srgbClr val="000000"/>
                </a:solidFill>
              </a:rPr>
            </a:br>
            <a:r>
              <a:rPr lang="en-US" sz="4000" dirty="0" smtClean="0">
                <a:solidFill>
                  <a:srgbClr val="000000"/>
                </a:solidFill>
              </a:rPr>
              <a:t>you need to do.</a:t>
            </a:r>
          </a:p>
          <a:p>
            <a:pPr marL="571500" lvl="1" indent="-571500" defTabSz="863600">
              <a:spcBef>
                <a:spcPct val="0"/>
              </a:spcBef>
              <a:spcAft>
                <a:spcPts val="1800"/>
              </a:spcAft>
              <a:buFont typeface="Wingdings" charset="2"/>
              <a:buChar char="ü"/>
              <a:tabLst>
                <a:tab pos="914400" algn="l"/>
              </a:tabLst>
            </a:pPr>
            <a:r>
              <a:rPr lang="en-US" sz="4000" dirty="0" smtClean="0">
                <a:solidFill>
                  <a:srgbClr val="000000"/>
                </a:solidFill>
              </a:rPr>
              <a:t>Helps you reflect &amp; learn.</a:t>
            </a: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039961319"/>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914400" y="2438400"/>
            <a:ext cx="7315200" cy="1569660"/>
          </a:xfrm>
          <a:prstGeom prst="rect">
            <a:avLst/>
          </a:prstGeom>
        </p:spPr>
        <p:txBody>
          <a:bodyPr wrap="square">
            <a:spAutoFit/>
          </a:bodyPr>
          <a:lstStyle/>
          <a:p>
            <a:pPr algn="ctr">
              <a:spcAft>
                <a:spcPts val="4200"/>
              </a:spcAft>
            </a:pPr>
            <a:r>
              <a:rPr lang="en-US" sz="4800" i="1" dirty="0" smtClean="0">
                <a:solidFill>
                  <a:srgbClr val="FFFFFF"/>
                </a:solidFill>
              </a:rPr>
              <a:t>What does this situation</a:t>
            </a:r>
            <a:br>
              <a:rPr lang="en-US" sz="4800" i="1" dirty="0" smtClean="0">
                <a:solidFill>
                  <a:srgbClr val="FFFFFF"/>
                </a:solidFill>
              </a:rPr>
            </a:br>
            <a:r>
              <a:rPr lang="en-US" sz="4800" i="1" dirty="0" smtClean="0">
                <a:solidFill>
                  <a:srgbClr val="FFFFFF"/>
                </a:solidFill>
              </a:rPr>
              <a:t>require of me?</a:t>
            </a:r>
          </a:p>
        </p:txBody>
      </p:sp>
      <p:cxnSp>
        <p:nvCxnSpPr>
          <p:cNvPr id="7" name="Straight Connector 6"/>
          <p:cNvCxnSpPr/>
          <p:nvPr/>
        </p:nvCxnSpPr>
        <p:spPr>
          <a:xfrm flipH="1">
            <a:off x="914400" y="1752600"/>
            <a:ext cx="7315200" cy="0"/>
          </a:xfrm>
          <a:prstGeom prst="line">
            <a:avLst/>
          </a:prstGeom>
          <a:ln w="57150" cmpd="sng">
            <a:solidFill>
              <a:srgbClr val="FC5E0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914400" y="4953000"/>
            <a:ext cx="7315200" cy="0"/>
          </a:xfrm>
          <a:prstGeom prst="line">
            <a:avLst/>
          </a:prstGeom>
          <a:ln w="57150" cmpd="sng">
            <a:solidFill>
              <a:srgbClr val="FC5E0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774340843"/>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1841992" y="2269765"/>
            <a:ext cx="5484595" cy="1788310"/>
          </a:xfrm>
          <a:prstGeom prst="rect">
            <a:avLst/>
          </a:prstGeom>
          <a:effectLst/>
        </p:spPr>
        <p:txBody>
          <a:bodyPr wrap="none">
            <a:spAutoFit/>
          </a:bodyPr>
          <a:lstStyle/>
          <a:p>
            <a:pPr algn="ctr">
              <a:lnSpc>
                <a:spcPct val="95000"/>
              </a:lnSpc>
              <a:spcBef>
                <a:spcPct val="0"/>
              </a:spcBef>
              <a:spcAft>
                <a:spcPts val="600"/>
              </a:spcAft>
            </a:pPr>
            <a:r>
              <a:rPr lang="en-US" sz="11500" b="1" dirty="0" smtClean="0">
                <a:ln>
                  <a:solidFill>
                    <a:schemeClr val="bg1"/>
                  </a:solidFill>
                </a:ln>
                <a:solidFill>
                  <a:srgbClr val="FFFFFF"/>
                </a:solidFill>
                <a:effectLst>
                  <a:outerShdw blurRad="50800" dist="38100" dir="2700000" algn="tl" rotWithShape="0">
                    <a:srgbClr val="000000">
                      <a:alpha val="43000"/>
                    </a:srgbClr>
                  </a:outerShdw>
                </a:effectLst>
              </a:rPr>
              <a:t>E + </a:t>
            </a:r>
            <a:r>
              <a:rPr lang="en-US" sz="11500" b="1" dirty="0">
                <a:ln>
                  <a:solidFill>
                    <a:schemeClr val="bg1"/>
                  </a:solidFill>
                </a:ln>
                <a:solidFill>
                  <a:srgbClr val="FFFFFF"/>
                </a:solidFill>
                <a:effectLst>
                  <a:outerShdw blurRad="50800" dist="38100" dir="2700000" algn="tl" rotWithShape="0">
                    <a:srgbClr val="000000">
                      <a:alpha val="43000"/>
                    </a:srgbClr>
                  </a:outerShdw>
                </a:effectLst>
              </a:rPr>
              <a:t>R = O</a:t>
            </a:r>
          </a:p>
        </p:txBody>
      </p:sp>
      <p:sp>
        <p:nvSpPr>
          <p:cNvPr id="9" name="Rectangle 8"/>
          <p:cNvSpPr/>
          <p:nvPr/>
        </p:nvSpPr>
        <p:spPr>
          <a:xfrm>
            <a:off x="304800" y="609600"/>
            <a:ext cx="3962400" cy="941796"/>
          </a:xfrm>
          <a:prstGeom prst="rect">
            <a:avLst/>
          </a:prstGeom>
          <a:noFill/>
          <a:ln w="9525" cmpd="sng">
            <a:noFill/>
          </a:ln>
        </p:spPr>
        <p:txBody>
          <a:bodyPr wrap="square">
            <a:spAutoFit/>
          </a:bodyPr>
          <a:lstStyle/>
          <a:p>
            <a:pPr marL="0" lvl="1" algn="ctr" defTabSz="863600">
              <a:lnSpc>
                <a:spcPct val="85000"/>
              </a:lnSpc>
              <a:spcBef>
                <a:spcPct val="0"/>
              </a:spcBef>
              <a:tabLst>
                <a:tab pos="914400" algn="l"/>
              </a:tabLst>
            </a:pPr>
            <a:r>
              <a:rPr lang="en-US" sz="3200" b="1" i="1" dirty="0" smtClean="0">
                <a:solidFill>
                  <a:srgbClr val="FFFFFF"/>
                </a:solidFill>
                <a:effectLst>
                  <a:outerShdw blurRad="50800" dist="38100" dir="2700000" algn="tl" rotWithShape="0">
                    <a:srgbClr val="000000">
                      <a:alpha val="43000"/>
                    </a:srgbClr>
                  </a:outerShdw>
                </a:effectLst>
              </a:rPr>
              <a:t>What is the reality</a:t>
            </a:r>
            <a:br>
              <a:rPr lang="en-US" sz="3200" b="1" i="1" dirty="0" smtClean="0">
                <a:solidFill>
                  <a:srgbClr val="FFFFFF"/>
                </a:solidFill>
                <a:effectLst>
                  <a:outerShdw blurRad="50800" dist="38100" dir="2700000" algn="tl" rotWithShape="0">
                    <a:srgbClr val="000000">
                      <a:alpha val="43000"/>
                    </a:srgbClr>
                  </a:outerShdw>
                </a:effectLst>
              </a:rPr>
            </a:br>
            <a:r>
              <a:rPr lang="en-US" sz="3200" b="1" i="1" dirty="0" smtClean="0">
                <a:solidFill>
                  <a:srgbClr val="FFFFFF"/>
                </a:solidFill>
                <a:effectLst>
                  <a:outerShdw blurRad="50800" dist="38100" dir="2700000" algn="tl" rotWithShape="0">
                    <a:srgbClr val="000000">
                      <a:alpha val="43000"/>
                    </a:srgbClr>
                  </a:outerShdw>
                </a:effectLst>
              </a:rPr>
              <a:t>of the situation?</a:t>
            </a:r>
            <a:endParaRPr lang="en-US" sz="3200" b="1" i="1" dirty="0">
              <a:solidFill>
                <a:srgbClr val="FFFFFF"/>
              </a:solidFill>
              <a:effectLst>
                <a:outerShdw blurRad="50800" dist="38100" dir="2700000" algn="tl" rotWithShape="0">
                  <a:srgbClr val="000000">
                    <a:alpha val="43000"/>
                  </a:srgbClr>
                </a:outerShdw>
              </a:effectLst>
            </a:endParaRPr>
          </a:p>
        </p:txBody>
      </p:sp>
      <p:sp>
        <p:nvSpPr>
          <p:cNvPr id="10" name="Down Arrow 9"/>
          <p:cNvSpPr/>
          <p:nvPr/>
        </p:nvSpPr>
        <p:spPr>
          <a:xfrm>
            <a:off x="2050351" y="1654992"/>
            <a:ext cx="464249" cy="802724"/>
          </a:xfrm>
          <a:prstGeom prst="downArrow">
            <a:avLst/>
          </a:prstGeom>
          <a:solidFill>
            <a:srgbClr val="DB57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815198" y="609600"/>
            <a:ext cx="3886200" cy="941796"/>
          </a:xfrm>
          <a:prstGeom prst="rect">
            <a:avLst/>
          </a:prstGeom>
        </p:spPr>
        <p:txBody>
          <a:bodyPr wrap="square">
            <a:spAutoFit/>
          </a:bodyPr>
          <a:lstStyle/>
          <a:p>
            <a:pPr marL="0" lvl="1" algn="ctr" defTabSz="863600">
              <a:lnSpc>
                <a:spcPct val="85000"/>
              </a:lnSpc>
              <a:spcBef>
                <a:spcPct val="0"/>
              </a:spcBef>
              <a:tabLst>
                <a:tab pos="914400" algn="l"/>
              </a:tabLst>
            </a:pPr>
            <a:r>
              <a:rPr lang="en-US" sz="3200" b="1" i="1" dirty="0">
                <a:solidFill>
                  <a:srgbClr val="FFFFFF"/>
                </a:solidFill>
                <a:effectLst>
                  <a:outerShdw blurRad="50800" dist="38100" dir="2700000" algn="tl" rotWithShape="0">
                    <a:srgbClr val="000000">
                      <a:alpha val="43000"/>
                    </a:srgbClr>
                  </a:outerShdw>
                </a:effectLst>
              </a:rPr>
              <a:t>What do I </a:t>
            </a:r>
            <a:r>
              <a:rPr lang="en-US" sz="3200" b="1" i="1" dirty="0" smtClean="0">
                <a:solidFill>
                  <a:srgbClr val="FFFFFF"/>
                </a:solidFill>
                <a:effectLst>
                  <a:outerShdw blurRad="50800" dist="38100" dir="2700000" algn="tl" rotWithShape="0">
                    <a:srgbClr val="000000">
                      <a:alpha val="43000"/>
                    </a:srgbClr>
                  </a:outerShdw>
                </a:effectLst>
              </a:rPr>
              <a:t>want </a:t>
            </a:r>
            <a:r>
              <a:rPr lang="en-US" sz="3200" b="1" i="1" dirty="0">
                <a:solidFill>
                  <a:srgbClr val="FFFFFF"/>
                </a:solidFill>
                <a:effectLst>
                  <a:outerShdw blurRad="50800" dist="38100" dir="2700000" algn="tl" rotWithShape="0">
                    <a:srgbClr val="000000">
                      <a:alpha val="43000"/>
                    </a:srgbClr>
                  </a:outerShdw>
                </a:effectLst>
              </a:rPr>
              <a:t>to</a:t>
            </a:r>
            <a:br>
              <a:rPr lang="en-US" sz="3200" b="1" i="1" dirty="0">
                <a:solidFill>
                  <a:srgbClr val="FFFFFF"/>
                </a:solidFill>
                <a:effectLst>
                  <a:outerShdw blurRad="50800" dist="38100" dir="2700000" algn="tl" rotWithShape="0">
                    <a:srgbClr val="000000">
                      <a:alpha val="43000"/>
                    </a:srgbClr>
                  </a:outerShdw>
                </a:effectLst>
              </a:rPr>
            </a:br>
            <a:r>
              <a:rPr lang="en-US" sz="3200" b="1" i="1" dirty="0">
                <a:solidFill>
                  <a:srgbClr val="FFFFFF"/>
                </a:solidFill>
                <a:effectLst>
                  <a:outerShdw blurRad="50800" dist="38100" dir="2700000" algn="tl" rotWithShape="0">
                    <a:srgbClr val="000000">
                      <a:alpha val="43000"/>
                    </a:srgbClr>
                  </a:outerShdw>
                </a:effectLst>
              </a:rPr>
              <a:t>accomplish?</a:t>
            </a:r>
          </a:p>
        </p:txBody>
      </p:sp>
      <p:sp>
        <p:nvSpPr>
          <p:cNvPr id="12" name="Down Arrow 11"/>
          <p:cNvSpPr/>
          <p:nvPr/>
        </p:nvSpPr>
        <p:spPr>
          <a:xfrm>
            <a:off x="6549991" y="1627596"/>
            <a:ext cx="460410" cy="851030"/>
          </a:xfrm>
          <a:prstGeom prst="downArrow">
            <a:avLst/>
          </a:prstGeom>
          <a:solidFill>
            <a:srgbClr val="DB57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1600200" y="3994969"/>
            <a:ext cx="5791200" cy="1595027"/>
            <a:chOff x="1600200" y="3994969"/>
            <a:chExt cx="5791200" cy="1595027"/>
          </a:xfrm>
        </p:grpSpPr>
        <p:sp>
          <p:nvSpPr>
            <p:cNvPr id="14" name="Down Arrow 13"/>
            <p:cNvSpPr/>
            <p:nvPr/>
          </p:nvSpPr>
          <p:spPr>
            <a:xfrm rot="10800000">
              <a:off x="4246627" y="3994969"/>
              <a:ext cx="464249" cy="609600"/>
            </a:xfrm>
            <a:prstGeom prst="downArrow">
              <a:avLst/>
            </a:prstGeom>
            <a:solidFill>
              <a:srgbClr val="DB57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1600200" y="4648200"/>
              <a:ext cx="5791200" cy="941796"/>
            </a:xfrm>
            <a:prstGeom prst="rect">
              <a:avLst/>
            </a:prstGeom>
          </p:spPr>
          <p:txBody>
            <a:bodyPr wrap="square">
              <a:spAutoFit/>
            </a:bodyPr>
            <a:lstStyle/>
            <a:p>
              <a:pPr marL="0" lvl="1" algn="ctr" defTabSz="863600">
                <a:lnSpc>
                  <a:spcPct val="85000"/>
                </a:lnSpc>
                <a:spcBef>
                  <a:spcPct val="0"/>
                </a:spcBef>
                <a:tabLst>
                  <a:tab pos="914400" algn="l"/>
                </a:tabLst>
              </a:pPr>
              <a:r>
                <a:rPr lang="en-US" sz="3200" b="1" i="1" dirty="0">
                  <a:solidFill>
                    <a:srgbClr val="FFFFFF"/>
                  </a:solidFill>
                  <a:effectLst>
                    <a:outerShdw blurRad="50800" dist="38100" dir="2700000" algn="tl" rotWithShape="0">
                      <a:srgbClr val="000000">
                        <a:alpha val="43000"/>
                      </a:srgbClr>
                    </a:outerShdw>
                  </a:effectLst>
                </a:rPr>
                <a:t>What is the most Above the Line action I can take right now?</a:t>
              </a:r>
            </a:p>
          </p:txBody>
        </p:sp>
      </p:gr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790526107"/>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18533" y="152400"/>
            <a:ext cx="8915400" cy="6553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274320" tIns="502920" rIns="274320" bIns="502920" anchor="ctr" anchorCtr="1">
            <a:noAutofit/>
          </a:bodyPr>
          <a:lstStyle/>
          <a:p>
            <a:pPr marL="520700" algn="ctr">
              <a:spcBef>
                <a:spcPct val="0"/>
              </a:spcBef>
              <a:spcAft>
                <a:spcPts val="1800"/>
              </a:spcAft>
            </a:pPr>
            <a:endParaRPr lang="en-US" sz="3200" dirty="0" smtClean="0">
              <a:solidFill>
                <a:schemeClr val="tx1"/>
              </a:solidFill>
            </a:endParaRPr>
          </a:p>
          <a:p>
            <a:pPr marL="520700" algn="ctr">
              <a:spcBef>
                <a:spcPct val="0"/>
              </a:spcBef>
              <a:spcAft>
                <a:spcPts val="1800"/>
              </a:spcAft>
            </a:pPr>
            <a:endParaRPr lang="en-US" sz="3200" dirty="0">
              <a:solidFill>
                <a:schemeClr val="tx1"/>
              </a:solidFill>
            </a:endParaRPr>
          </a:p>
          <a:p>
            <a:pPr marL="520700" algn="ctr">
              <a:spcBef>
                <a:spcPct val="0"/>
              </a:spcBef>
              <a:spcAft>
                <a:spcPts val="1800"/>
              </a:spcAft>
            </a:pPr>
            <a:endParaRPr lang="en-US" sz="3200" dirty="0" smtClean="0">
              <a:solidFill>
                <a:schemeClr val="tx1"/>
              </a:solidFill>
            </a:endParaRPr>
          </a:p>
          <a:p>
            <a:pPr marL="520700" algn="ctr">
              <a:spcBef>
                <a:spcPct val="0"/>
              </a:spcBef>
              <a:spcAft>
                <a:spcPts val="1800"/>
              </a:spcAft>
            </a:pPr>
            <a:endParaRPr lang="en-US" sz="500" dirty="0">
              <a:solidFill>
                <a:schemeClr val="tx1"/>
              </a:solidFill>
            </a:endParaRPr>
          </a:p>
          <a:p>
            <a:pPr marL="520700" algn="ctr">
              <a:spcBef>
                <a:spcPct val="0"/>
              </a:spcBef>
              <a:spcAft>
                <a:spcPts val="1800"/>
              </a:spcAft>
            </a:pPr>
            <a:endParaRPr lang="en-US" sz="3200" dirty="0" smtClean="0">
              <a:solidFill>
                <a:schemeClr val="tx1"/>
              </a:solidFill>
            </a:endParaRPr>
          </a:p>
        </p:txBody>
      </p:sp>
      <p:sp>
        <p:nvSpPr>
          <p:cNvPr id="6" name="Rectangle 5"/>
          <p:cNvSpPr/>
          <p:nvPr/>
        </p:nvSpPr>
        <p:spPr>
          <a:xfrm>
            <a:off x="489519" y="4419600"/>
            <a:ext cx="8164963" cy="1600200"/>
          </a:xfrm>
          <a:prstGeom prst="rect">
            <a:avLst/>
          </a:prstGeom>
        </p:spPr>
        <p:txBody>
          <a:bodyPr wrap="none" lIns="0" tIns="0" rIns="0" bIns="0">
            <a:noAutofit/>
          </a:bodyPr>
          <a:lstStyle/>
          <a:p>
            <a:pPr marL="520700" algn="ctr">
              <a:spcBef>
                <a:spcPct val="0"/>
              </a:spcBef>
              <a:spcAft>
                <a:spcPts val="600"/>
              </a:spcAft>
            </a:pPr>
            <a:r>
              <a:rPr lang="en-US" sz="3600" dirty="0" smtClean="0">
                <a:solidFill>
                  <a:srgbClr val="000000"/>
                </a:solidFill>
              </a:rPr>
              <a:t>Be exceptionally clear about</a:t>
            </a:r>
            <a:br>
              <a:rPr lang="en-US" sz="3600" dirty="0" smtClean="0">
                <a:solidFill>
                  <a:srgbClr val="000000"/>
                </a:solidFill>
              </a:rPr>
            </a:br>
            <a:r>
              <a:rPr lang="en-US" sz="3600" dirty="0" smtClean="0">
                <a:solidFill>
                  <a:srgbClr val="000000"/>
                </a:solidFill>
              </a:rPr>
              <a:t> the Outcome you are pursuing.</a:t>
            </a:r>
          </a:p>
          <a:p>
            <a:pPr marL="520700" algn="ctr">
              <a:spcBef>
                <a:spcPct val="0"/>
              </a:spcBef>
              <a:spcAft>
                <a:spcPts val="1800"/>
              </a:spcAft>
            </a:pPr>
            <a:r>
              <a:rPr lang="en-US" sz="3600" b="1" i="1" dirty="0" smtClean="0">
                <a:solidFill>
                  <a:srgbClr val="000000"/>
                </a:solidFill>
              </a:rPr>
              <a:t>Clarity is power</a:t>
            </a:r>
            <a:r>
              <a:rPr lang="en-US" sz="3600" i="1" dirty="0" smtClean="0">
                <a:solidFill>
                  <a:srgbClr val="000000"/>
                </a:solidFill>
              </a:rPr>
              <a:t>.</a:t>
            </a:r>
            <a:endParaRPr lang="en-US" sz="3600" i="1" dirty="0">
              <a:solidFill>
                <a:srgbClr val="000000"/>
              </a:solidFill>
            </a:endParaRPr>
          </a:p>
        </p:txBody>
      </p:sp>
      <p:pic>
        <p:nvPicPr>
          <p:cNvPr id="5" name="Picture 4"/>
          <p:cNvPicPr>
            <a:picLocks noChangeAspect="1"/>
          </p:cNvPicPr>
          <p:nvPr/>
        </p:nvPicPr>
        <p:blipFill>
          <a:blip r:embed="rId3" cstate="print"/>
          <a:stretch>
            <a:fillRect/>
          </a:stretch>
        </p:blipFill>
        <p:spPr>
          <a:xfrm>
            <a:off x="2362200" y="723900"/>
            <a:ext cx="4419600" cy="3314700"/>
          </a:xfrm>
          <a:prstGeom prst="rect">
            <a:avLst/>
          </a:prstGeom>
          <a:ln>
            <a:solidFill>
              <a:srgbClr val="000000"/>
            </a:solidFill>
          </a:ln>
          <a:effectLst>
            <a:outerShdw blurRad="63500" sx="102000" sy="102000" algn="ctr" rotWithShape="0">
              <a:prstClr val="black">
                <a:alpha val="40000"/>
              </a:prst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518662899"/>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767652"/>
            <a:ext cx="9000744" cy="4566348"/>
            <a:chOff x="73152" y="843852"/>
            <a:chExt cx="9000744" cy="4566348"/>
          </a:xfrm>
        </p:grpSpPr>
        <p:sp>
          <p:nvSpPr>
            <p:cNvPr id="10" name="Rectangle 9"/>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ectangle 10"/>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19</a:t>
            </a:fld>
            <a:endParaRPr lang="en-US"/>
          </a:p>
        </p:txBody>
      </p:sp>
      <p:sp>
        <p:nvSpPr>
          <p:cNvPr id="2" name="Rectangle 1"/>
          <p:cNvSpPr/>
          <p:nvPr/>
        </p:nvSpPr>
        <p:spPr>
          <a:xfrm>
            <a:off x="1295400" y="2641937"/>
            <a:ext cx="6477000" cy="1015663"/>
          </a:xfrm>
          <a:prstGeom prst="rect">
            <a:avLst/>
          </a:prstGeom>
        </p:spPr>
        <p:txBody>
          <a:bodyPr wrap="square">
            <a:spAutoFit/>
          </a:bodyPr>
          <a:lstStyle/>
          <a:p>
            <a:pPr marL="0" lvl="1" algn="ctr" defTabSz="863600">
              <a:spcBef>
                <a:spcPct val="0"/>
              </a:spcBef>
              <a:spcAft>
                <a:spcPts val="1200"/>
              </a:spcAft>
              <a:tabLst>
                <a:tab pos="914400" algn="l"/>
              </a:tabLst>
            </a:pPr>
            <a:r>
              <a:rPr lang="en-US" sz="6000" dirty="0" smtClean="0">
                <a:solidFill>
                  <a:srgbClr val="000000"/>
                </a:solidFill>
              </a:rPr>
              <a:t>O</a:t>
            </a:r>
            <a:r>
              <a:rPr lang="en-US" sz="6000" baseline="30000" dirty="0" smtClean="0">
                <a:solidFill>
                  <a:srgbClr val="000000"/>
                </a:solidFill>
              </a:rPr>
              <a:t>3</a:t>
            </a:r>
            <a:r>
              <a:rPr lang="en-US" sz="6000" dirty="0" smtClean="0">
                <a:solidFill>
                  <a:srgbClr val="000000"/>
                </a:solidFill>
              </a:rPr>
              <a:t> Framework</a:t>
            </a:r>
            <a:endParaRPr lang="en-US" sz="4400" baseline="30000" dirty="0">
              <a:solidFill>
                <a:srgbClr val="000000"/>
              </a:solidFill>
            </a:endParaRPr>
          </a:p>
        </p:txBody>
      </p:sp>
      <p:sp>
        <p:nvSpPr>
          <p:cNvPr id="5" name="Rectangle 4"/>
          <p:cNvSpPr/>
          <p:nvPr/>
        </p:nvSpPr>
        <p:spPr>
          <a:xfrm>
            <a:off x="2286000" y="1792069"/>
            <a:ext cx="4572000" cy="646331"/>
          </a:xfrm>
          <a:prstGeom prst="rect">
            <a:avLst/>
          </a:prstGeom>
        </p:spPr>
        <p:txBody>
          <a:bodyPr>
            <a:spAutoFit/>
          </a:bodyPr>
          <a:lstStyle/>
          <a:p>
            <a:pPr algn="ctr"/>
            <a:r>
              <a:rPr lang="en-US" sz="3600" i="1" u="sng" dirty="0" smtClean="0">
                <a:solidFill>
                  <a:srgbClr val="000000"/>
                </a:solidFill>
              </a:rPr>
              <a:t>Page 10</a:t>
            </a:r>
            <a:endParaRPr lang="en-US" sz="3600" i="1" u="sng"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122732274"/>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ectangle 16"/>
          <p:cNvSpPr/>
          <p:nvPr/>
        </p:nvSpPr>
        <p:spPr>
          <a:xfrm>
            <a:off x="152400" y="152400"/>
            <a:ext cx="8839200" cy="6553200"/>
          </a:xfrm>
          <a:prstGeom prst="rect">
            <a:avLst/>
          </a:prstGeom>
        </p:spPr>
        <p:style>
          <a:lnRef idx="2">
            <a:schemeClr val="accent1"/>
          </a:lnRef>
          <a:fillRef idx="1">
            <a:schemeClr val="lt1"/>
          </a:fillRef>
          <a:effectRef idx="0">
            <a:schemeClr val="accent1"/>
          </a:effectRef>
          <a:fontRef idx="minor">
            <a:schemeClr val="dk1"/>
          </a:fontRef>
        </p:style>
        <p:txBody>
          <a:bodyPr tIns="274320" bIns="182880" rtlCol="0" anchor="t" anchorCtr="0"/>
          <a:lstStyle/>
          <a:p>
            <a:pPr marL="1087438" indent="-346075">
              <a:buFontTx/>
              <a:buAutoNum type="arabicPeriod"/>
            </a:pPr>
            <a:endParaRPr lang="en-US" sz="2000" dirty="0">
              <a:solidFill>
                <a:prstClr val="black"/>
              </a:solidFill>
              <a:latin typeface="Arial Narrow" pitchFamily="34" charset="0"/>
            </a:endParaRPr>
          </a:p>
          <a:p>
            <a:pPr marL="1087438" indent="-346075"/>
            <a:endParaRPr lang="en-US" sz="2000" dirty="0">
              <a:solidFill>
                <a:prstClr val="black"/>
              </a:solidFill>
              <a:latin typeface="Arial Narrow" pitchFamily="34" charset="0"/>
            </a:endParaRPr>
          </a:p>
        </p:txBody>
      </p:sp>
      <p:pic>
        <p:nvPicPr>
          <p:cNvPr id="6" name="Picture 5" descr="Results.png"/>
          <p:cNvPicPr>
            <a:picLocks noChangeAspect="1"/>
          </p:cNvPicPr>
          <p:nvPr/>
        </p:nvPicPr>
        <p:blipFill>
          <a:blip r:embed="rId3"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53439" y="1143000"/>
            <a:ext cx="8838161" cy="23622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20384" y="3810000"/>
            <a:ext cx="7647333" cy="1092607"/>
          </a:xfrm>
          <a:prstGeom prst="rect">
            <a:avLst/>
          </a:prstGeom>
        </p:spPr>
        <p:txBody>
          <a:bodyPr wrap="none">
            <a:spAutoFit/>
          </a:bodyPr>
          <a:lstStyle/>
          <a:p>
            <a:pPr algn="ctr">
              <a:spcAft>
                <a:spcPts val="600"/>
              </a:spcAft>
            </a:pPr>
            <a:r>
              <a:rPr lang="en-US" sz="3000" b="1" i="1" dirty="0" smtClean="0">
                <a:ln>
                  <a:solidFill>
                    <a:prstClr val="black"/>
                  </a:solidFill>
                </a:ln>
                <a:solidFill>
                  <a:srgbClr val="E3600D"/>
                </a:solidFill>
                <a:latin typeface="Calibri"/>
                <a:cs typeface="Arial" pitchFamily="34" charset="0"/>
              </a:rPr>
              <a:t>Leaders</a:t>
            </a:r>
            <a:r>
              <a:rPr lang="en-US" sz="3000" dirty="0" smtClean="0">
                <a:solidFill>
                  <a:prstClr val="black"/>
                </a:solidFill>
                <a:latin typeface="Calibri"/>
                <a:cs typeface="Arial" pitchFamily="34" charset="0"/>
              </a:rPr>
              <a:t> create culture. </a:t>
            </a:r>
            <a:r>
              <a:rPr lang="en-US" sz="3000" b="1" i="1" dirty="0" smtClean="0">
                <a:ln>
                  <a:solidFill>
                    <a:prstClr val="black"/>
                  </a:solidFill>
                </a:ln>
                <a:solidFill>
                  <a:srgbClr val="E3600D"/>
                </a:solidFill>
                <a:latin typeface="Calibri"/>
                <a:cs typeface="Arial" pitchFamily="34" charset="0"/>
              </a:rPr>
              <a:t>Culture</a:t>
            </a:r>
            <a:r>
              <a:rPr lang="en-US" sz="3000" dirty="0" smtClean="0">
                <a:solidFill>
                  <a:prstClr val="black"/>
                </a:solidFill>
                <a:latin typeface="Calibri"/>
                <a:cs typeface="Arial" pitchFamily="34" charset="0"/>
              </a:rPr>
              <a:t> drives behavior.</a:t>
            </a:r>
          </a:p>
          <a:p>
            <a:pPr algn="ctr">
              <a:spcAft>
                <a:spcPts val="600"/>
              </a:spcAft>
            </a:pPr>
            <a:r>
              <a:rPr lang="en-US" sz="3000" b="1" i="1" dirty="0">
                <a:ln>
                  <a:solidFill>
                    <a:prstClr val="black"/>
                  </a:solidFill>
                </a:ln>
                <a:solidFill>
                  <a:srgbClr val="E3600D"/>
                </a:solidFill>
                <a:latin typeface="Calibri"/>
                <a:cs typeface="Arial" pitchFamily="34" charset="0"/>
              </a:rPr>
              <a:t>Behavior</a:t>
            </a:r>
            <a:r>
              <a:rPr lang="en-US" sz="3000" dirty="0" smtClean="0">
                <a:solidFill>
                  <a:prstClr val="black"/>
                </a:solidFill>
                <a:latin typeface="Calibri"/>
                <a:cs typeface="Arial" pitchFamily="34" charset="0"/>
              </a:rPr>
              <a:t> produces results.</a:t>
            </a:r>
            <a:endParaRPr lang="en-US" sz="3000" dirty="0">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919593087"/>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600200" y="4495800"/>
            <a:ext cx="6038850" cy="1600438"/>
          </a:xfrm>
          <a:prstGeom prst="rect">
            <a:avLst/>
          </a:prstGeom>
          <a:ln>
            <a:solidFill>
              <a:srgbClr val="FC5E0A"/>
            </a:solidFill>
            <a:headEnd/>
            <a:tailEnd/>
          </a:ln>
        </p:spPr>
        <p:style>
          <a:lnRef idx="2">
            <a:schemeClr val="accent1"/>
          </a:lnRef>
          <a:fillRef idx="1">
            <a:schemeClr val="lt1"/>
          </a:fillRef>
          <a:effectRef idx="0">
            <a:schemeClr val="accent1"/>
          </a:effectRef>
          <a:fontRef idx="minor">
            <a:schemeClr val="dk1"/>
          </a:fontRef>
        </p:style>
        <p:txBody>
          <a:bodyPr wrap="square" lIns="92075" tIns="182880" rIns="92075" bIns="182880">
            <a:spAutoFit/>
          </a:bodyPr>
          <a:lstStyle/>
          <a:p>
            <a:pPr algn="ctr">
              <a:spcAft>
                <a:spcPts val="1200"/>
              </a:spcAft>
            </a:pPr>
            <a:r>
              <a:rPr lang="en-US" sz="4000" dirty="0" smtClean="0"/>
              <a:t>See the situation</a:t>
            </a:r>
            <a:br>
              <a:rPr lang="en-US" sz="4000" dirty="0" smtClean="0"/>
            </a:br>
            <a:r>
              <a:rPr lang="en-US" sz="4000" dirty="0" smtClean="0"/>
              <a:t>with clarity &amp; courage.</a:t>
            </a:r>
            <a:endParaRPr lang="en-US" sz="4000" dirty="0"/>
          </a:p>
        </p:txBody>
      </p:sp>
      <p:pic>
        <p:nvPicPr>
          <p:cNvPr id="6" name="Picture 5" descr="j0433093.jpg"/>
          <p:cNvPicPr>
            <a:picLocks noChangeAspect="1"/>
          </p:cNvPicPr>
          <p:nvPr/>
        </p:nvPicPr>
        <p:blipFill>
          <a:blip r:embed="rId3" cstate="print"/>
          <a:stretch>
            <a:fillRect/>
          </a:stretch>
        </p:blipFill>
        <p:spPr>
          <a:xfrm>
            <a:off x="1828800" y="533400"/>
            <a:ext cx="5486400" cy="3657600"/>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53074562"/>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914400"/>
            <a:ext cx="9000744" cy="4191000"/>
            <a:chOff x="73152" y="843852"/>
            <a:chExt cx="9000744" cy="4566348"/>
          </a:xfrm>
        </p:grpSpPr>
        <p:sp>
          <p:nvSpPr>
            <p:cNvPr id="10" name="Rectangle 9"/>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ectangle 10"/>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21</a:t>
            </a:fld>
            <a:endParaRPr lang="en-US"/>
          </a:p>
        </p:txBody>
      </p:sp>
      <p:sp>
        <p:nvSpPr>
          <p:cNvPr id="2" name="Rectangle 1"/>
          <p:cNvSpPr/>
          <p:nvPr/>
        </p:nvSpPr>
        <p:spPr>
          <a:xfrm>
            <a:off x="609600" y="1905000"/>
            <a:ext cx="8229600" cy="2215991"/>
          </a:xfrm>
          <a:prstGeom prst="rect">
            <a:avLst/>
          </a:prstGeom>
        </p:spPr>
        <p:txBody>
          <a:bodyPr wrap="square">
            <a:spAutoFit/>
          </a:bodyPr>
          <a:lstStyle/>
          <a:p>
            <a:pPr marL="568325" lvl="1" indent="-455613" defTabSz="863600">
              <a:spcBef>
                <a:spcPct val="0"/>
              </a:spcBef>
              <a:spcAft>
                <a:spcPts val="1200"/>
              </a:spcAft>
              <a:buFont typeface="Arial"/>
              <a:buChar char="•"/>
              <a:tabLst>
                <a:tab pos="914400" algn="l"/>
              </a:tabLst>
            </a:pPr>
            <a:r>
              <a:rPr lang="en-US" sz="3200" dirty="0" smtClean="0">
                <a:solidFill>
                  <a:srgbClr val="000000"/>
                </a:solidFill>
              </a:rPr>
              <a:t>How we see a situation determines </a:t>
            </a:r>
            <a:br>
              <a:rPr lang="en-US" sz="3200" dirty="0" smtClean="0">
                <a:solidFill>
                  <a:srgbClr val="000000"/>
                </a:solidFill>
              </a:rPr>
            </a:br>
            <a:r>
              <a:rPr lang="en-US" sz="3200" dirty="0" smtClean="0">
                <a:solidFill>
                  <a:srgbClr val="000000"/>
                </a:solidFill>
              </a:rPr>
              <a:t> how we will respond to it.</a:t>
            </a:r>
          </a:p>
          <a:p>
            <a:pPr marL="568325" lvl="1" indent="-455613" defTabSz="863600">
              <a:spcBef>
                <a:spcPct val="0"/>
              </a:spcBef>
              <a:spcAft>
                <a:spcPts val="1200"/>
              </a:spcAft>
              <a:buFont typeface="Arial"/>
              <a:buChar char="•"/>
              <a:tabLst>
                <a:tab pos="914400" algn="l"/>
              </a:tabLst>
            </a:pPr>
            <a:r>
              <a:rPr lang="en-US" sz="3200" dirty="0" smtClean="0">
                <a:solidFill>
                  <a:srgbClr val="000000"/>
                </a:solidFill>
              </a:rPr>
              <a:t>What gets our attention often distracts us from what really matters.</a:t>
            </a:r>
            <a:endParaRPr lang="en-US" sz="3200" baseline="30000"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924542210"/>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1295400"/>
            <a:ext cx="9000744" cy="3352800"/>
            <a:chOff x="73152" y="843852"/>
            <a:chExt cx="9000744" cy="4566348"/>
          </a:xfrm>
        </p:grpSpPr>
        <p:sp>
          <p:nvSpPr>
            <p:cNvPr id="10" name="Rectangle 9"/>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ectangle 10"/>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22</a:t>
            </a:fld>
            <a:endParaRPr lang="en-US"/>
          </a:p>
        </p:txBody>
      </p:sp>
      <p:sp>
        <p:nvSpPr>
          <p:cNvPr id="2" name="Rectangle 1"/>
          <p:cNvSpPr/>
          <p:nvPr/>
        </p:nvSpPr>
        <p:spPr>
          <a:xfrm>
            <a:off x="457200" y="1905000"/>
            <a:ext cx="8229600" cy="2031325"/>
          </a:xfrm>
          <a:prstGeom prst="rect">
            <a:avLst/>
          </a:prstGeom>
        </p:spPr>
        <p:txBody>
          <a:bodyPr wrap="square">
            <a:spAutoFit/>
          </a:bodyPr>
          <a:lstStyle/>
          <a:p>
            <a:pPr marL="112712" lvl="1" algn="ctr" defTabSz="863600">
              <a:spcBef>
                <a:spcPct val="0"/>
              </a:spcBef>
              <a:spcAft>
                <a:spcPts val="1200"/>
              </a:spcAft>
              <a:tabLst>
                <a:tab pos="914400" algn="l"/>
              </a:tabLst>
            </a:pPr>
            <a:r>
              <a:rPr lang="en-US" sz="4400" dirty="0" smtClean="0">
                <a:solidFill>
                  <a:srgbClr val="000000"/>
                </a:solidFill>
              </a:rPr>
              <a:t>Page 7</a:t>
            </a:r>
          </a:p>
          <a:p>
            <a:pPr marL="112712" lvl="1" algn="ctr" defTabSz="863600">
              <a:spcBef>
                <a:spcPct val="0"/>
              </a:spcBef>
              <a:spcAft>
                <a:spcPts val="1200"/>
              </a:spcAft>
              <a:tabLst>
                <a:tab pos="914400" algn="l"/>
              </a:tabLst>
            </a:pPr>
            <a:r>
              <a:rPr lang="en-US" sz="3600" dirty="0" smtClean="0">
                <a:solidFill>
                  <a:srgbClr val="000000"/>
                </a:solidFill>
              </a:rPr>
              <a:t>Four questions to help you </a:t>
            </a:r>
            <a:br>
              <a:rPr lang="en-US" sz="3600" dirty="0" smtClean="0">
                <a:solidFill>
                  <a:srgbClr val="000000"/>
                </a:solidFill>
              </a:rPr>
            </a:br>
            <a:r>
              <a:rPr lang="en-US" sz="3600" dirty="0" smtClean="0">
                <a:solidFill>
                  <a:srgbClr val="000000"/>
                </a:solidFill>
              </a:rPr>
              <a:t>see with greater clarity.</a:t>
            </a: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989761499"/>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01D70C-87ED-4A23-B647-337BB07F6491}" type="slidenum">
              <a:rPr lang="en-US" smtClean="0"/>
              <a:pPr/>
              <a:t>23</a:t>
            </a:fld>
            <a:endParaRPr lang="en-US"/>
          </a:p>
        </p:txBody>
      </p:sp>
      <p:sp>
        <p:nvSpPr>
          <p:cNvPr id="2" name="Rectangle 1"/>
          <p:cNvSpPr/>
          <p:nvPr/>
        </p:nvSpPr>
        <p:spPr>
          <a:xfrm>
            <a:off x="457200" y="1905000"/>
            <a:ext cx="8305800" cy="2308324"/>
          </a:xfrm>
          <a:prstGeom prst="rect">
            <a:avLst/>
          </a:prstGeom>
        </p:spPr>
        <p:txBody>
          <a:bodyPr wrap="square">
            <a:spAutoFit/>
          </a:bodyPr>
          <a:lstStyle/>
          <a:p>
            <a:pPr marL="0" lvl="1" algn="ctr" defTabSz="863600">
              <a:spcBef>
                <a:spcPct val="0"/>
              </a:spcBef>
              <a:spcAft>
                <a:spcPts val="1200"/>
              </a:spcAft>
              <a:tabLst>
                <a:tab pos="914400" algn="l"/>
              </a:tabLst>
            </a:pPr>
            <a:r>
              <a:rPr lang="en-US" sz="5400" b="1" dirty="0" smtClean="0">
                <a:solidFill>
                  <a:srgbClr val="FFFFFF"/>
                </a:solidFill>
                <a:effectLst>
                  <a:outerShdw blurRad="50800" dist="38100" dir="2700000" algn="tl" rotWithShape="0">
                    <a:srgbClr val="000000">
                      <a:alpha val="43000"/>
                    </a:srgbClr>
                  </a:outerShdw>
                </a:effectLst>
              </a:rPr>
              <a:t>Respond Above the Line</a:t>
            </a:r>
          </a:p>
          <a:p>
            <a:pPr marL="0" lvl="1" algn="ctr" defTabSz="863600">
              <a:spcBef>
                <a:spcPct val="0"/>
              </a:spcBef>
              <a:spcAft>
                <a:spcPts val="1200"/>
              </a:spcAft>
              <a:tabLst>
                <a:tab pos="914400" algn="l"/>
              </a:tabLst>
            </a:pPr>
            <a:r>
              <a:rPr lang="en-US" sz="4000" b="1" i="1" dirty="0" smtClean="0">
                <a:solidFill>
                  <a:srgbClr val="FFFFFF"/>
                </a:solidFill>
                <a:effectLst>
                  <a:outerShdw blurRad="50800" dist="38100" dir="2700000" algn="tl" rotWithShape="0">
                    <a:srgbClr val="000000">
                      <a:alpha val="43000"/>
                    </a:srgbClr>
                  </a:outerShdw>
                </a:effectLst>
              </a:rPr>
              <a:t>What is the most ATL action</a:t>
            </a:r>
            <a:br>
              <a:rPr lang="en-US" sz="4000" b="1" i="1" dirty="0" smtClean="0">
                <a:solidFill>
                  <a:srgbClr val="FFFFFF"/>
                </a:solidFill>
                <a:effectLst>
                  <a:outerShdw blurRad="50800" dist="38100" dir="2700000" algn="tl" rotWithShape="0">
                    <a:srgbClr val="000000">
                      <a:alpha val="43000"/>
                    </a:srgbClr>
                  </a:outerShdw>
                </a:effectLst>
              </a:rPr>
            </a:br>
            <a:r>
              <a:rPr lang="en-US" sz="4000" b="1" i="1" dirty="0" smtClean="0">
                <a:solidFill>
                  <a:srgbClr val="FFFFFF"/>
                </a:solidFill>
                <a:effectLst>
                  <a:outerShdw blurRad="50800" dist="38100" dir="2700000" algn="tl" rotWithShape="0">
                    <a:srgbClr val="000000">
                      <a:alpha val="43000"/>
                    </a:srgbClr>
                  </a:outerShdw>
                </a:effectLst>
              </a:rPr>
              <a:t>I can take right now?   </a:t>
            </a:r>
            <a:endParaRPr lang="en-US" sz="4000" b="1" i="1" dirty="0">
              <a:solidFill>
                <a:srgbClr val="FFFFFF"/>
              </a:solidFill>
              <a:effectLst>
                <a:outerShdw blurRad="50800" dist="38100" dir="2700000" algn="tl" rotWithShape="0">
                  <a:srgbClr val="000000">
                    <a:alpha val="43000"/>
                  </a:srgbClr>
                </a:outerShdw>
              </a:effectLst>
            </a:endParaRPr>
          </a:p>
        </p:txBody>
      </p:sp>
      <p:sp>
        <p:nvSpPr>
          <p:cNvPr id="9" name="Rectangle 8"/>
          <p:cNvSpPr/>
          <p:nvPr/>
        </p:nvSpPr>
        <p:spPr>
          <a:xfrm>
            <a:off x="685800" y="1219200"/>
            <a:ext cx="7772400" cy="3733800"/>
          </a:xfrm>
          <a:prstGeom prst="rect">
            <a:avLst/>
          </a:prstGeom>
          <a:noFill/>
          <a:ln w="57150" cmpd="sng">
            <a:solidFill>
              <a:srgbClr val="DB57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3215860"/>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609600"/>
            <a:ext cx="9000744" cy="51054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24</a:t>
            </a:fld>
            <a:endParaRPr lang="en-US"/>
          </a:p>
        </p:txBody>
      </p:sp>
      <p:sp>
        <p:nvSpPr>
          <p:cNvPr id="10" name="TextBox 9"/>
          <p:cNvSpPr txBox="1"/>
          <p:nvPr/>
        </p:nvSpPr>
        <p:spPr>
          <a:xfrm>
            <a:off x="457200" y="1475869"/>
            <a:ext cx="8229600" cy="3400931"/>
          </a:xfrm>
          <a:prstGeom prst="rect">
            <a:avLst/>
          </a:prstGeom>
          <a:noFill/>
        </p:spPr>
        <p:txBody>
          <a:bodyPr wrap="square" rtlCol="0">
            <a:spAutoFit/>
          </a:bodyPr>
          <a:lstStyle/>
          <a:p>
            <a:pPr marL="168275" algn="ctr">
              <a:spcAft>
                <a:spcPts val="1800"/>
              </a:spcAft>
              <a:buSzPct val="90000"/>
            </a:pPr>
            <a:r>
              <a:rPr lang="en-US" sz="4000" dirty="0" smtClean="0">
                <a:solidFill>
                  <a:srgbClr val="000000"/>
                </a:solidFill>
                <a:latin typeface="+mj-lt"/>
                <a:cs typeface="Helvetica"/>
              </a:rPr>
              <a:t>For every situation you face,</a:t>
            </a:r>
            <a:br>
              <a:rPr lang="en-US" sz="4000" dirty="0" smtClean="0">
                <a:solidFill>
                  <a:srgbClr val="000000"/>
                </a:solidFill>
                <a:latin typeface="+mj-lt"/>
                <a:cs typeface="Helvetica"/>
              </a:rPr>
            </a:br>
            <a:r>
              <a:rPr lang="en-US" sz="4000" dirty="0" smtClean="0">
                <a:solidFill>
                  <a:srgbClr val="000000"/>
                </a:solidFill>
                <a:latin typeface="+mj-lt"/>
                <a:cs typeface="Helvetica"/>
              </a:rPr>
              <a:t>there is an Above the Line</a:t>
            </a:r>
            <a:br>
              <a:rPr lang="en-US" sz="4000" dirty="0" smtClean="0">
                <a:solidFill>
                  <a:srgbClr val="000000"/>
                </a:solidFill>
                <a:latin typeface="+mj-lt"/>
                <a:cs typeface="Helvetica"/>
              </a:rPr>
            </a:br>
            <a:r>
              <a:rPr lang="en-US" sz="4000" dirty="0" smtClean="0">
                <a:solidFill>
                  <a:srgbClr val="000000"/>
                </a:solidFill>
                <a:latin typeface="+mj-lt"/>
                <a:cs typeface="Helvetica"/>
              </a:rPr>
              <a:t>response available to you.</a:t>
            </a:r>
          </a:p>
          <a:p>
            <a:pPr marL="168275" algn="ctr">
              <a:spcAft>
                <a:spcPts val="1800"/>
              </a:spcAft>
              <a:buSzPct val="90000"/>
            </a:pPr>
            <a:r>
              <a:rPr lang="en-US" sz="4000" b="1" i="1" dirty="0" smtClean="0">
                <a:solidFill>
                  <a:srgbClr val="000000"/>
                </a:solidFill>
                <a:latin typeface="+mj-lt"/>
                <a:cs typeface="Helvetica"/>
              </a:rPr>
              <a:t>It is your responsibility </a:t>
            </a:r>
            <a:br>
              <a:rPr lang="en-US" sz="4000" b="1" i="1" dirty="0" smtClean="0">
                <a:solidFill>
                  <a:srgbClr val="000000"/>
                </a:solidFill>
                <a:latin typeface="+mj-lt"/>
                <a:cs typeface="Helvetica"/>
              </a:rPr>
            </a:br>
            <a:r>
              <a:rPr lang="en-US" sz="4000" b="1" i="1" dirty="0" smtClean="0">
                <a:solidFill>
                  <a:srgbClr val="000000"/>
                </a:solidFill>
                <a:latin typeface="+mj-lt"/>
                <a:cs typeface="Helvetica"/>
              </a:rPr>
              <a:t>to find it and do it.</a:t>
            </a:r>
            <a:endParaRPr lang="en-US" sz="4000" b="1" i="1" dirty="0">
              <a:solidFill>
                <a:srgbClr val="000000"/>
              </a:solidFill>
              <a:latin typeface="+mj-lt"/>
              <a:cs typeface="Helvetica"/>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9349701"/>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609600"/>
            <a:ext cx="9000744" cy="51054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25</a:t>
            </a:fld>
            <a:endParaRPr lang="en-US"/>
          </a:p>
        </p:txBody>
      </p:sp>
      <p:sp>
        <p:nvSpPr>
          <p:cNvPr id="10" name="TextBox 9"/>
          <p:cNvSpPr txBox="1"/>
          <p:nvPr/>
        </p:nvSpPr>
        <p:spPr>
          <a:xfrm>
            <a:off x="457200" y="1321237"/>
            <a:ext cx="8229600" cy="3631763"/>
          </a:xfrm>
          <a:prstGeom prst="rect">
            <a:avLst/>
          </a:prstGeom>
          <a:noFill/>
        </p:spPr>
        <p:txBody>
          <a:bodyPr wrap="square" rtlCol="0">
            <a:spAutoFit/>
          </a:bodyPr>
          <a:lstStyle/>
          <a:p>
            <a:pPr marL="739775" indent="-571500">
              <a:spcAft>
                <a:spcPts val="1800"/>
              </a:spcAft>
              <a:buSzPct val="90000"/>
              <a:buFont typeface="Wingdings" charset="2"/>
              <a:buChar char="ü"/>
            </a:pPr>
            <a:r>
              <a:rPr lang="en-US" sz="4000" dirty="0" smtClean="0">
                <a:solidFill>
                  <a:srgbClr val="000000"/>
                </a:solidFill>
                <a:latin typeface="+mj-lt"/>
                <a:cs typeface="Helvetica"/>
              </a:rPr>
              <a:t>What are your options?</a:t>
            </a:r>
            <a:endParaRPr lang="en-US" sz="4000" dirty="0">
              <a:solidFill>
                <a:srgbClr val="000000"/>
              </a:solidFill>
              <a:latin typeface="+mj-lt"/>
              <a:cs typeface="Helvetica"/>
            </a:endParaRPr>
          </a:p>
          <a:p>
            <a:pPr marL="739775" indent="-571500">
              <a:spcAft>
                <a:spcPts val="1800"/>
              </a:spcAft>
              <a:buSzPct val="90000"/>
              <a:buFont typeface="Wingdings" charset="2"/>
              <a:buChar char="ü"/>
            </a:pPr>
            <a:r>
              <a:rPr lang="en-US" sz="4000" dirty="0" smtClean="0">
                <a:solidFill>
                  <a:srgbClr val="000000"/>
                </a:solidFill>
                <a:latin typeface="+mj-lt"/>
                <a:cs typeface="Helvetica"/>
              </a:rPr>
              <a:t>What is the likely outcome of </a:t>
            </a:r>
            <a:br>
              <a:rPr lang="en-US" sz="4000" dirty="0" smtClean="0">
                <a:solidFill>
                  <a:srgbClr val="000000"/>
                </a:solidFill>
                <a:latin typeface="+mj-lt"/>
                <a:cs typeface="Helvetica"/>
              </a:rPr>
            </a:br>
            <a:r>
              <a:rPr lang="en-US" sz="4000" dirty="0" smtClean="0">
                <a:solidFill>
                  <a:srgbClr val="000000"/>
                </a:solidFill>
                <a:latin typeface="+mj-lt"/>
                <a:cs typeface="Helvetica"/>
              </a:rPr>
              <a:t> each option?</a:t>
            </a:r>
          </a:p>
          <a:p>
            <a:pPr marL="739775" indent="-571500">
              <a:spcAft>
                <a:spcPts val="1800"/>
              </a:spcAft>
              <a:buSzPct val="90000"/>
              <a:buFont typeface="Wingdings" charset="2"/>
              <a:buChar char="ü"/>
            </a:pPr>
            <a:r>
              <a:rPr lang="en-US" sz="4000" dirty="0" smtClean="0">
                <a:solidFill>
                  <a:srgbClr val="000000"/>
                </a:solidFill>
                <a:latin typeface="+mj-lt"/>
                <a:cs typeface="Helvetica"/>
              </a:rPr>
              <a:t>What is the best option for </a:t>
            </a:r>
            <a:br>
              <a:rPr lang="en-US" sz="4000" dirty="0" smtClean="0">
                <a:solidFill>
                  <a:srgbClr val="000000"/>
                </a:solidFill>
                <a:latin typeface="+mj-lt"/>
                <a:cs typeface="Helvetica"/>
              </a:rPr>
            </a:br>
            <a:r>
              <a:rPr lang="en-US" sz="4000" dirty="0" smtClean="0">
                <a:solidFill>
                  <a:srgbClr val="000000"/>
                </a:solidFill>
                <a:latin typeface="+mj-lt"/>
                <a:cs typeface="Helvetica"/>
              </a:rPr>
              <a:t> achieving the outcome you want?</a:t>
            </a:r>
            <a:endParaRPr lang="en-US" sz="4000" dirty="0">
              <a:solidFill>
                <a:srgbClr val="000000"/>
              </a:solidFill>
              <a:latin typeface="+mj-lt"/>
              <a:cs typeface="Helvetica"/>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431621278"/>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7" name="Straight Connector 6"/>
          <p:cNvCxnSpPr/>
          <p:nvPr/>
        </p:nvCxnSpPr>
        <p:spPr>
          <a:xfrm flipH="1">
            <a:off x="914400" y="1752600"/>
            <a:ext cx="7315200" cy="0"/>
          </a:xfrm>
          <a:prstGeom prst="line">
            <a:avLst/>
          </a:prstGeom>
          <a:ln w="57150" cmpd="sng">
            <a:solidFill>
              <a:srgbClr val="FC5E0A"/>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28600" y="533400"/>
            <a:ext cx="8686800" cy="923330"/>
          </a:xfrm>
          <a:prstGeom prst="rect">
            <a:avLst/>
          </a:prstGeom>
          <a:noFill/>
        </p:spPr>
        <p:txBody>
          <a:bodyPr wrap="square" rtlCol="0">
            <a:spAutoFit/>
          </a:bodyPr>
          <a:lstStyle/>
          <a:p>
            <a:pPr algn="ctr">
              <a:spcAft>
                <a:spcPts val="1800"/>
              </a:spcAft>
            </a:pPr>
            <a:r>
              <a:rPr lang="en-US" sz="5400" i="1" dirty="0" smtClean="0">
                <a:solidFill>
                  <a:srgbClr val="FFFFFF"/>
                </a:solidFill>
                <a:latin typeface="+mj-lt"/>
                <a:cs typeface="Helvetica"/>
              </a:rPr>
              <a:t>Three Traps</a:t>
            </a:r>
            <a:endParaRPr lang="en-US" sz="5400" i="1" dirty="0">
              <a:solidFill>
                <a:srgbClr val="FFFFFF"/>
              </a:solidFill>
              <a:latin typeface="+mj-lt"/>
              <a:cs typeface="Helvetica"/>
            </a:endParaRPr>
          </a:p>
        </p:txBody>
      </p:sp>
      <p:sp>
        <p:nvSpPr>
          <p:cNvPr id="10" name="TextBox 9"/>
          <p:cNvSpPr txBox="1"/>
          <p:nvPr/>
        </p:nvSpPr>
        <p:spPr>
          <a:xfrm>
            <a:off x="533400" y="2133600"/>
            <a:ext cx="8077200" cy="3016210"/>
          </a:xfrm>
          <a:prstGeom prst="rect">
            <a:avLst/>
          </a:prstGeom>
          <a:noFill/>
        </p:spPr>
        <p:txBody>
          <a:bodyPr wrap="square" rtlCol="0">
            <a:spAutoFit/>
          </a:bodyPr>
          <a:lstStyle/>
          <a:p>
            <a:pPr marL="742950" indent="-574675">
              <a:spcAft>
                <a:spcPts val="1800"/>
              </a:spcAft>
              <a:buFont typeface="+mj-lt"/>
              <a:buAutoNum type="arabicPeriod"/>
            </a:pPr>
            <a:r>
              <a:rPr lang="en-US" sz="3200" dirty="0">
                <a:solidFill>
                  <a:srgbClr val="FFFFFF"/>
                </a:solidFill>
                <a:latin typeface="+mj-lt"/>
                <a:cs typeface="Helvetica"/>
              </a:rPr>
              <a:t>We fixate on the Event </a:t>
            </a:r>
            <a:r>
              <a:rPr lang="en-US" sz="3200" dirty="0" smtClean="0">
                <a:solidFill>
                  <a:srgbClr val="FFFFFF"/>
                </a:solidFill>
                <a:latin typeface="+mj-lt"/>
                <a:cs typeface="Helvetica"/>
              </a:rPr>
              <a:t>and lose sight of </a:t>
            </a:r>
            <a:r>
              <a:rPr lang="en-US" sz="3200" dirty="0">
                <a:solidFill>
                  <a:srgbClr val="FFFFFF"/>
                </a:solidFill>
                <a:latin typeface="+mj-lt"/>
                <a:cs typeface="Helvetica"/>
              </a:rPr>
              <a:t>the </a:t>
            </a:r>
            <a:r>
              <a:rPr lang="en-US" sz="3200" dirty="0" smtClean="0">
                <a:solidFill>
                  <a:srgbClr val="FFFFFF"/>
                </a:solidFill>
                <a:latin typeface="+mj-lt"/>
                <a:cs typeface="Helvetica"/>
              </a:rPr>
              <a:t>Outcome we want to achieve. </a:t>
            </a:r>
            <a:endParaRPr lang="en-US" sz="3200" dirty="0">
              <a:solidFill>
                <a:srgbClr val="FFFFFF"/>
              </a:solidFill>
              <a:latin typeface="+mj-lt"/>
              <a:cs typeface="Helvetica"/>
            </a:endParaRPr>
          </a:p>
          <a:p>
            <a:pPr marL="742950" indent="-574675">
              <a:spcAft>
                <a:spcPts val="1800"/>
              </a:spcAft>
              <a:buFont typeface="+mj-lt"/>
              <a:buAutoNum type="arabicPeriod"/>
            </a:pPr>
            <a:r>
              <a:rPr lang="en-US" sz="3200" dirty="0" smtClean="0">
                <a:solidFill>
                  <a:srgbClr val="FFFFFF"/>
                </a:solidFill>
                <a:latin typeface="+mj-lt"/>
                <a:cs typeface="Helvetica"/>
              </a:rPr>
              <a:t>We gravitate to what is familiar &amp;</a:t>
            </a:r>
            <a:br>
              <a:rPr lang="en-US" sz="3200" dirty="0" smtClean="0">
                <a:solidFill>
                  <a:srgbClr val="FFFFFF"/>
                </a:solidFill>
                <a:latin typeface="+mj-lt"/>
                <a:cs typeface="Helvetica"/>
              </a:rPr>
            </a:br>
            <a:r>
              <a:rPr lang="en-US" sz="3200" dirty="0" smtClean="0">
                <a:solidFill>
                  <a:srgbClr val="FFFFFF"/>
                </a:solidFill>
                <a:latin typeface="+mj-lt"/>
                <a:cs typeface="Helvetica"/>
              </a:rPr>
              <a:t>  comfortable. We defer to autopilot. </a:t>
            </a:r>
            <a:endParaRPr lang="en-US" sz="3200" dirty="0">
              <a:solidFill>
                <a:srgbClr val="FFFFFF"/>
              </a:solidFill>
              <a:latin typeface="+mj-lt"/>
              <a:cs typeface="Helvetica"/>
            </a:endParaRPr>
          </a:p>
          <a:p>
            <a:pPr marL="742950" indent="-574675">
              <a:spcAft>
                <a:spcPts val="1800"/>
              </a:spcAft>
              <a:buFont typeface="+mj-lt"/>
              <a:buAutoNum type="arabicPeriod"/>
            </a:pPr>
            <a:r>
              <a:rPr lang="en-US" sz="3200" dirty="0" smtClean="0">
                <a:solidFill>
                  <a:srgbClr val="FFFFFF"/>
                </a:solidFill>
                <a:latin typeface="+mj-lt"/>
                <a:cs typeface="Helvetica"/>
              </a:rPr>
              <a:t>We give up too soon.</a:t>
            </a:r>
            <a:endParaRPr lang="en-US" sz="3200" dirty="0">
              <a:solidFill>
                <a:srgbClr val="FFFFFF"/>
              </a:solidFill>
              <a:latin typeface="+mj-lt"/>
              <a:cs typeface="Helvetica"/>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007032276"/>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1236099" y="2362200"/>
            <a:ext cx="6877604" cy="1569660"/>
          </a:xfrm>
          <a:prstGeom prst="rect">
            <a:avLst/>
          </a:prstGeom>
        </p:spPr>
        <p:txBody>
          <a:bodyPr wrap="none">
            <a:spAutoFit/>
          </a:bodyPr>
          <a:lstStyle/>
          <a:p>
            <a:pPr algn="ctr"/>
            <a:r>
              <a:rPr lang="en-US" sz="4800" dirty="0" smtClean="0">
                <a:solidFill>
                  <a:srgbClr val="FFFFFF"/>
                </a:solidFill>
                <a:effectLst/>
                <a:cs typeface="Arial" pitchFamily="34" charset="0"/>
              </a:rPr>
              <a:t>What culture-defining</a:t>
            </a:r>
            <a:br>
              <a:rPr lang="en-US" sz="4800" dirty="0" smtClean="0">
                <a:solidFill>
                  <a:srgbClr val="FFFFFF"/>
                </a:solidFill>
                <a:effectLst/>
                <a:cs typeface="Arial" pitchFamily="34" charset="0"/>
              </a:rPr>
            </a:br>
            <a:r>
              <a:rPr lang="en-US" sz="4800" dirty="0" smtClean="0">
                <a:solidFill>
                  <a:srgbClr val="FFFFFF"/>
                </a:solidFill>
                <a:effectLst/>
                <a:cs typeface="Arial" pitchFamily="34" charset="0"/>
              </a:rPr>
              <a:t>events do you experience?</a:t>
            </a:r>
          </a:p>
        </p:txBody>
      </p:sp>
      <p:sp>
        <p:nvSpPr>
          <p:cNvPr id="2" name="Rectangle 1"/>
          <p:cNvSpPr/>
          <p:nvPr/>
        </p:nvSpPr>
        <p:spPr>
          <a:xfrm>
            <a:off x="609600" y="1219200"/>
            <a:ext cx="7924800" cy="4191000"/>
          </a:xfrm>
          <a:prstGeom prst="rect">
            <a:avLst/>
          </a:prstGeom>
          <a:noFill/>
          <a:ln w="57150" cmpd="sng">
            <a:solidFill>
              <a:srgbClr val="DB57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074893155"/>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3124" y="0"/>
            <a:ext cx="9216999" cy="6858000"/>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8" name="Group 27"/>
          <p:cNvGrpSpPr/>
          <p:nvPr/>
        </p:nvGrpSpPr>
        <p:grpSpPr>
          <a:xfrm>
            <a:off x="493888" y="379236"/>
            <a:ext cx="8174638" cy="5945364"/>
            <a:chOff x="493888" y="379236"/>
            <a:chExt cx="8174638" cy="5945364"/>
          </a:xfrm>
        </p:grpSpPr>
        <p:sp>
          <p:nvSpPr>
            <p:cNvPr id="2" name="Rectangle 1"/>
            <p:cNvSpPr/>
            <p:nvPr/>
          </p:nvSpPr>
          <p:spPr>
            <a:xfrm>
              <a:off x="493888" y="1369836"/>
              <a:ext cx="2514600" cy="4953000"/>
            </a:xfrm>
            <a:prstGeom prst="rect">
              <a:avLst/>
            </a:prstGeom>
            <a:solidFill>
              <a:schemeClr val="tx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93888" y="379236"/>
              <a:ext cx="2514600" cy="990600"/>
            </a:xfrm>
            <a:prstGeom prst="rect">
              <a:avLst/>
            </a:prstGeom>
            <a:solidFill>
              <a:schemeClr val="tx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Event</a:t>
              </a:r>
              <a:endParaRPr lang="en-US" sz="3200" dirty="0">
                <a:solidFill>
                  <a:schemeClr val="bg1"/>
                </a:solidFill>
              </a:endParaRPr>
            </a:p>
          </p:txBody>
        </p:sp>
        <p:sp>
          <p:nvSpPr>
            <p:cNvPr id="11" name="Rectangle 10"/>
            <p:cNvSpPr/>
            <p:nvPr/>
          </p:nvSpPr>
          <p:spPr>
            <a:xfrm>
              <a:off x="3019778" y="1371600"/>
              <a:ext cx="2819400" cy="2339622"/>
            </a:xfrm>
            <a:prstGeom prst="rect">
              <a:avLst/>
            </a:prstGeom>
            <a:solidFill>
              <a:schemeClr val="tx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tIns="182880" rtlCol="0" anchor="t" anchorCtr="0"/>
            <a:lstStyle/>
            <a:p>
              <a:pPr algn="ctr">
                <a:spcBef>
                  <a:spcPts val="600"/>
                </a:spcBef>
              </a:pPr>
              <a:r>
                <a:rPr lang="en-US" i="1" dirty="0" smtClean="0">
                  <a:solidFill>
                    <a:srgbClr val="000000"/>
                  </a:solidFill>
                </a:rPr>
                <a:t>Above the Line</a:t>
              </a:r>
              <a:endParaRPr lang="en-US" i="1" dirty="0">
                <a:solidFill>
                  <a:srgbClr val="000000"/>
                </a:solidFill>
              </a:endParaRPr>
            </a:p>
          </p:txBody>
        </p:sp>
        <p:sp>
          <p:nvSpPr>
            <p:cNvPr id="15" name="Rectangle 14"/>
            <p:cNvSpPr/>
            <p:nvPr/>
          </p:nvSpPr>
          <p:spPr>
            <a:xfrm>
              <a:off x="3019778" y="381000"/>
              <a:ext cx="2819400" cy="990600"/>
            </a:xfrm>
            <a:prstGeom prst="rect">
              <a:avLst/>
            </a:prstGeom>
            <a:solidFill>
              <a:schemeClr val="tx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Response</a:t>
              </a:r>
              <a:endParaRPr lang="en-US" sz="3200" dirty="0">
                <a:solidFill>
                  <a:schemeClr val="bg1"/>
                </a:solidFill>
              </a:endParaRPr>
            </a:p>
          </p:txBody>
        </p:sp>
        <p:sp>
          <p:nvSpPr>
            <p:cNvPr id="16" name="Rectangle 15"/>
            <p:cNvSpPr/>
            <p:nvPr/>
          </p:nvSpPr>
          <p:spPr>
            <a:xfrm>
              <a:off x="5839178" y="382764"/>
              <a:ext cx="2819400" cy="990600"/>
            </a:xfrm>
            <a:prstGeom prst="rect">
              <a:avLst/>
            </a:prstGeom>
            <a:solidFill>
              <a:schemeClr val="tx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Outcome</a:t>
              </a:r>
              <a:endParaRPr lang="en-US" sz="3200" dirty="0">
                <a:solidFill>
                  <a:schemeClr val="bg1"/>
                </a:solidFill>
              </a:endParaRPr>
            </a:p>
          </p:txBody>
        </p:sp>
        <p:sp>
          <p:nvSpPr>
            <p:cNvPr id="20" name="Rectangle 19"/>
            <p:cNvSpPr/>
            <p:nvPr/>
          </p:nvSpPr>
          <p:spPr>
            <a:xfrm>
              <a:off x="5839178" y="1371600"/>
              <a:ext cx="2819400" cy="2339622"/>
            </a:xfrm>
            <a:prstGeom prst="rect">
              <a:avLst/>
            </a:prstGeom>
            <a:solidFill>
              <a:schemeClr val="tx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tIns="182880" rtlCol="0" anchor="t" anchorCtr="0"/>
            <a:lstStyle/>
            <a:p>
              <a:pPr algn="ctr">
                <a:spcBef>
                  <a:spcPts val="600"/>
                </a:spcBef>
              </a:pPr>
              <a:r>
                <a:rPr lang="en-US" i="1" dirty="0" smtClean="0">
                  <a:solidFill>
                    <a:srgbClr val="000000"/>
                  </a:solidFill>
                </a:rPr>
                <a:t>Above the Line</a:t>
              </a:r>
              <a:endParaRPr lang="en-US" i="1" dirty="0">
                <a:solidFill>
                  <a:srgbClr val="000000"/>
                </a:solidFill>
              </a:endParaRPr>
            </a:p>
          </p:txBody>
        </p:sp>
        <p:sp>
          <p:nvSpPr>
            <p:cNvPr id="21" name="Rectangle 20"/>
            <p:cNvSpPr/>
            <p:nvPr/>
          </p:nvSpPr>
          <p:spPr>
            <a:xfrm>
              <a:off x="3019778" y="3733800"/>
              <a:ext cx="2819400" cy="2590800"/>
            </a:xfrm>
            <a:prstGeom prst="rect">
              <a:avLst/>
            </a:prstGeom>
            <a:solidFill>
              <a:schemeClr val="tx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tIns="182880" rtlCol="0" anchor="t" anchorCtr="0"/>
            <a:lstStyle/>
            <a:p>
              <a:pPr algn="ctr">
                <a:spcBef>
                  <a:spcPts val="600"/>
                </a:spcBef>
              </a:pPr>
              <a:r>
                <a:rPr lang="en-US" i="1" dirty="0" smtClean="0">
                  <a:solidFill>
                    <a:srgbClr val="000000"/>
                  </a:solidFill>
                </a:rPr>
                <a:t>Below the Line</a:t>
              </a:r>
              <a:endParaRPr lang="en-US" i="1" dirty="0">
                <a:solidFill>
                  <a:srgbClr val="000000"/>
                </a:solidFill>
              </a:endParaRPr>
            </a:p>
          </p:txBody>
        </p:sp>
        <p:sp>
          <p:nvSpPr>
            <p:cNvPr id="22" name="Rectangle 21"/>
            <p:cNvSpPr/>
            <p:nvPr/>
          </p:nvSpPr>
          <p:spPr>
            <a:xfrm>
              <a:off x="5839178" y="3733800"/>
              <a:ext cx="2819400" cy="2590800"/>
            </a:xfrm>
            <a:prstGeom prst="rect">
              <a:avLst/>
            </a:prstGeom>
            <a:solidFill>
              <a:schemeClr val="tx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tIns="182880" rtlCol="0" anchor="t" anchorCtr="0"/>
            <a:lstStyle/>
            <a:p>
              <a:pPr algn="ctr">
                <a:spcBef>
                  <a:spcPts val="600"/>
                </a:spcBef>
              </a:pPr>
              <a:r>
                <a:rPr lang="en-US" i="1" dirty="0" smtClean="0">
                  <a:solidFill>
                    <a:srgbClr val="000000"/>
                  </a:solidFill>
                </a:rPr>
                <a:t>Below the Line</a:t>
              </a:r>
              <a:endParaRPr lang="en-US" i="1" dirty="0">
                <a:solidFill>
                  <a:srgbClr val="000000"/>
                </a:solidFill>
              </a:endParaRPr>
            </a:p>
          </p:txBody>
        </p:sp>
        <p:cxnSp>
          <p:nvCxnSpPr>
            <p:cNvPr id="24" name="Straight Connector 23"/>
            <p:cNvCxnSpPr/>
            <p:nvPr/>
          </p:nvCxnSpPr>
          <p:spPr>
            <a:xfrm flipH="1" flipV="1">
              <a:off x="3006121" y="3718509"/>
              <a:ext cx="5662405" cy="15291"/>
            </a:xfrm>
            <a:prstGeom prst="line">
              <a:avLst/>
            </a:prstGeom>
            <a:ln w="57150" cmpd="sng">
              <a:solidFill>
                <a:srgbClr val="000000"/>
              </a:solidFill>
            </a:ln>
            <a:effectLst>
              <a:glow rad="63500">
                <a:schemeClr val="accent2">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157258808"/>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914400"/>
            <a:ext cx="9000744" cy="4191000"/>
            <a:chOff x="73152" y="843852"/>
            <a:chExt cx="9000744" cy="4566348"/>
          </a:xfrm>
        </p:grpSpPr>
        <p:sp>
          <p:nvSpPr>
            <p:cNvPr id="11" name="Rectangle 10"/>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29</a:t>
            </a:fld>
            <a:endParaRPr lang="en-US"/>
          </a:p>
        </p:txBody>
      </p:sp>
      <p:sp>
        <p:nvSpPr>
          <p:cNvPr id="2" name="Rectangle 1"/>
          <p:cNvSpPr/>
          <p:nvPr/>
        </p:nvSpPr>
        <p:spPr>
          <a:xfrm>
            <a:off x="457200" y="1670209"/>
            <a:ext cx="8153400" cy="2215991"/>
          </a:xfrm>
          <a:prstGeom prst="rect">
            <a:avLst/>
          </a:prstGeom>
        </p:spPr>
        <p:txBody>
          <a:bodyPr wrap="square">
            <a:spAutoFit/>
          </a:bodyPr>
          <a:lstStyle/>
          <a:p>
            <a:pPr marL="0" lvl="1" algn="ctr" defTabSz="863600">
              <a:spcBef>
                <a:spcPct val="0"/>
              </a:spcBef>
              <a:tabLst>
                <a:tab pos="914400" algn="l"/>
              </a:tabLst>
            </a:pPr>
            <a:r>
              <a:rPr lang="en-US" sz="6600" u="sng" dirty="0" smtClean="0">
                <a:solidFill>
                  <a:srgbClr val="000000"/>
                </a:solidFill>
              </a:rPr>
              <a:t>R:2</a:t>
            </a:r>
          </a:p>
          <a:p>
            <a:pPr marL="0" lvl="1" algn="ctr" defTabSz="863600">
              <a:spcBef>
                <a:spcPct val="0"/>
              </a:spcBef>
              <a:tabLst>
                <a:tab pos="914400" algn="l"/>
              </a:tabLst>
            </a:pPr>
            <a:r>
              <a:rPr lang="en-US" sz="7200" i="1" dirty="0" smtClean="0">
                <a:solidFill>
                  <a:srgbClr val="000000"/>
                </a:solidFill>
              </a:rPr>
              <a:t>Get Your Mind Right</a:t>
            </a:r>
            <a:endParaRPr lang="en-US" sz="7200"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326334446"/>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ectangle 16"/>
          <p:cNvSpPr/>
          <p:nvPr/>
        </p:nvSpPr>
        <p:spPr>
          <a:xfrm>
            <a:off x="152400" y="152400"/>
            <a:ext cx="8839200" cy="6553200"/>
          </a:xfrm>
          <a:prstGeom prst="rect">
            <a:avLst/>
          </a:prstGeom>
        </p:spPr>
        <p:style>
          <a:lnRef idx="2">
            <a:schemeClr val="accent1"/>
          </a:lnRef>
          <a:fillRef idx="1">
            <a:schemeClr val="lt1"/>
          </a:fillRef>
          <a:effectRef idx="0">
            <a:schemeClr val="accent1"/>
          </a:effectRef>
          <a:fontRef idx="minor">
            <a:schemeClr val="dk1"/>
          </a:fontRef>
        </p:style>
        <p:txBody>
          <a:bodyPr tIns="274320" bIns="182880" rtlCol="0" anchor="t" anchorCtr="0"/>
          <a:lstStyle/>
          <a:p>
            <a:pPr marL="1087438" indent="-346075">
              <a:buFontTx/>
              <a:buAutoNum type="arabicPeriod"/>
            </a:pPr>
            <a:endParaRPr lang="en-US" sz="2000" dirty="0">
              <a:solidFill>
                <a:prstClr val="black"/>
              </a:solidFill>
              <a:latin typeface="Arial Narrow" pitchFamily="34" charset="0"/>
            </a:endParaRPr>
          </a:p>
          <a:p>
            <a:pPr marL="1087438" indent="-346075"/>
            <a:endParaRPr lang="en-US" sz="2000" dirty="0">
              <a:solidFill>
                <a:prstClr val="black"/>
              </a:solidFill>
              <a:latin typeface="Arial Narrow" pitchFamily="34" charset="0"/>
            </a:endParaRPr>
          </a:p>
        </p:txBody>
      </p:sp>
      <p:pic>
        <p:nvPicPr>
          <p:cNvPr id="4" name="Picture 3"/>
          <p:cNvPicPr>
            <a:picLocks noChangeAspect="1"/>
          </p:cNvPicPr>
          <p:nvPr/>
        </p:nvPicPr>
        <p:blipFill>
          <a:blip r:embed="rId3" cstate="print"/>
          <a:stretch>
            <a:fillRect/>
          </a:stretch>
        </p:blipFill>
        <p:spPr>
          <a:xfrm>
            <a:off x="2514600" y="627636"/>
            <a:ext cx="4470400" cy="5620764"/>
          </a:xfrm>
          <a:prstGeom prst="rect">
            <a:avLst/>
          </a:prstGeom>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039269855"/>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1066800"/>
            <a:ext cx="9000744" cy="41910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30</a:t>
            </a:fld>
            <a:endParaRPr lang="en-US"/>
          </a:p>
        </p:txBody>
      </p:sp>
      <p:sp>
        <p:nvSpPr>
          <p:cNvPr id="9" name="TextBox 8"/>
          <p:cNvSpPr txBox="1"/>
          <p:nvPr/>
        </p:nvSpPr>
        <p:spPr>
          <a:xfrm>
            <a:off x="228600" y="2133600"/>
            <a:ext cx="8686800" cy="2123658"/>
          </a:xfrm>
          <a:prstGeom prst="rect">
            <a:avLst/>
          </a:prstGeom>
          <a:noFill/>
        </p:spPr>
        <p:txBody>
          <a:bodyPr wrap="square" rtlCol="0">
            <a:spAutoFit/>
          </a:bodyPr>
          <a:lstStyle/>
          <a:p>
            <a:pPr algn="ctr">
              <a:spcAft>
                <a:spcPts val="3000"/>
              </a:spcAft>
            </a:pPr>
            <a:r>
              <a:rPr lang="en-US" sz="4400" dirty="0" smtClean="0">
                <a:solidFill>
                  <a:schemeClr val="bg1"/>
                </a:solidFill>
              </a:rPr>
              <a:t>Your mindset has a direct impact</a:t>
            </a:r>
            <a:br>
              <a:rPr lang="en-US" sz="4400" dirty="0" smtClean="0">
                <a:solidFill>
                  <a:schemeClr val="bg1"/>
                </a:solidFill>
              </a:rPr>
            </a:br>
            <a:r>
              <a:rPr lang="en-US" sz="4400" dirty="0" smtClean="0">
                <a:solidFill>
                  <a:schemeClr val="bg1"/>
                </a:solidFill>
              </a:rPr>
              <a:t>on how you live your life</a:t>
            </a:r>
            <a:br>
              <a:rPr lang="en-US" sz="4400" dirty="0" smtClean="0">
                <a:solidFill>
                  <a:schemeClr val="bg1"/>
                </a:solidFill>
              </a:rPr>
            </a:br>
            <a:r>
              <a:rPr lang="en-US" sz="4400" dirty="0" smtClean="0">
                <a:solidFill>
                  <a:schemeClr val="bg1"/>
                </a:solidFill>
              </a:rPr>
              <a:t>and do your job.</a:t>
            </a:r>
            <a:endParaRPr lang="en-US" sz="4400" b="1" i="1" dirty="0">
              <a:solidFill>
                <a:schemeClr val="bg1"/>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902570509"/>
      </p:ext>
    </p:extLst>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3" name="Group 12"/>
          <p:cNvGrpSpPr/>
          <p:nvPr/>
        </p:nvGrpSpPr>
        <p:grpSpPr>
          <a:xfrm>
            <a:off x="73152" y="304800"/>
            <a:ext cx="9000744" cy="5562600"/>
            <a:chOff x="73152" y="843852"/>
            <a:chExt cx="9000744" cy="4566348"/>
          </a:xfrm>
        </p:grpSpPr>
        <p:sp>
          <p:nvSpPr>
            <p:cNvPr id="14" name="Rectangle 13"/>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31</a:t>
            </a:fld>
            <a:endParaRPr lang="en-US"/>
          </a:p>
        </p:txBody>
      </p:sp>
      <p:sp>
        <p:nvSpPr>
          <p:cNvPr id="9" name="TextBox 8"/>
          <p:cNvSpPr txBox="1"/>
          <p:nvPr/>
        </p:nvSpPr>
        <p:spPr>
          <a:xfrm>
            <a:off x="228600" y="882908"/>
            <a:ext cx="8686800" cy="4462760"/>
          </a:xfrm>
          <a:prstGeom prst="rect">
            <a:avLst/>
          </a:prstGeom>
          <a:noFill/>
        </p:spPr>
        <p:txBody>
          <a:bodyPr wrap="square" rtlCol="0">
            <a:spAutoFit/>
          </a:bodyPr>
          <a:lstStyle/>
          <a:p>
            <a:pPr algn="ctr">
              <a:spcAft>
                <a:spcPts val="2400"/>
              </a:spcAft>
            </a:pPr>
            <a:r>
              <a:rPr lang="en-US" sz="2800" dirty="0">
                <a:solidFill>
                  <a:srgbClr val="000000"/>
                </a:solidFill>
              </a:rPr>
              <a:t>“An attitude, disposition, or mood.”</a:t>
            </a:r>
          </a:p>
          <a:p>
            <a:pPr algn="ctr">
              <a:spcAft>
                <a:spcPts val="2400"/>
              </a:spcAft>
            </a:pPr>
            <a:r>
              <a:rPr lang="en-US" sz="2800" dirty="0" smtClean="0">
                <a:solidFill>
                  <a:srgbClr val="000000"/>
                </a:solidFill>
              </a:rPr>
              <a:t>“</a:t>
            </a:r>
            <a:r>
              <a:rPr lang="en-US" sz="2800" dirty="0">
                <a:solidFill>
                  <a:srgbClr val="000000"/>
                </a:solidFill>
              </a:rPr>
              <a:t>The ideas and attitudes with which a person </a:t>
            </a:r>
            <a:r>
              <a:rPr lang="en-US" sz="2800" dirty="0" smtClean="0">
                <a:solidFill>
                  <a:srgbClr val="000000"/>
                </a:solidFill>
              </a:rPr>
              <a:t/>
            </a:r>
            <a:br>
              <a:rPr lang="en-US" sz="2800" dirty="0" smtClean="0">
                <a:solidFill>
                  <a:srgbClr val="000000"/>
                </a:solidFill>
              </a:rPr>
            </a:br>
            <a:r>
              <a:rPr lang="en-US" sz="2800" dirty="0" smtClean="0">
                <a:solidFill>
                  <a:srgbClr val="000000"/>
                </a:solidFill>
              </a:rPr>
              <a:t>approaches a </a:t>
            </a:r>
            <a:r>
              <a:rPr lang="en-US" sz="2800" dirty="0">
                <a:solidFill>
                  <a:srgbClr val="000000"/>
                </a:solidFill>
              </a:rPr>
              <a:t>situation</a:t>
            </a:r>
            <a:r>
              <a:rPr lang="en-US" sz="2800" dirty="0" smtClean="0">
                <a:solidFill>
                  <a:srgbClr val="000000"/>
                </a:solidFill>
              </a:rPr>
              <a:t>, especially when these </a:t>
            </a:r>
            <a:br>
              <a:rPr lang="en-US" sz="2800" dirty="0" smtClean="0">
                <a:solidFill>
                  <a:srgbClr val="000000"/>
                </a:solidFill>
              </a:rPr>
            </a:br>
            <a:r>
              <a:rPr lang="en-US" sz="2800" dirty="0" smtClean="0">
                <a:solidFill>
                  <a:srgbClr val="000000"/>
                </a:solidFill>
              </a:rPr>
              <a:t>are seen as being difficult to alter.”</a:t>
            </a:r>
          </a:p>
          <a:p>
            <a:pPr algn="ctr">
              <a:spcAft>
                <a:spcPts val="2400"/>
              </a:spcAft>
            </a:pPr>
            <a:r>
              <a:rPr lang="en-US" sz="2800" dirty="0" smtClean="0">
                <a:solidFill>
                  <a:srgbClr val="000000"/>
                </a:solidFill>
              </a:rPr>
              <a:t> “A habitual or characteristic mental attitude </a:t>
            </a:r>
            <a:br>
              <a:rPr lang="en-US" sz="2800" dirty="0" smtClean="0">
                <a:solidFill>
                  <a:srgbClr val="000000"/>
                </a:solidFill>
              </a:rPr>
            </a:br>
            <a:r>
              <a:rPr lang="en-US" sz="2800" dirty="0" smtClean="0">
                <a:solidFill>
                  <a:srgbClr val="000000"/>
                </a:solidFill>
              </a:rPr>
              <a:t>that determines how you will interpret </a:t>
            </a:r>
            <a:r>
              <a:rPr lang="en-US" sz="2800" dirty="0">
                <a:solidFill>
                  <a:srgbClr val="000000"/>
                </a:solidFill>
              </a:rPr>
              <a:t/>
            </a:r>
            <a:br>
              <a:rPr lang="en-US" sz="2800" dirty="0">
                <a:solidFill>
                  <a:srgbClr val="000000"/>
                </a:solidFill>
              </a:rPr>
            </a:br>
            <a:r>
              <a:rPr lang="en-US" sz="2800" dirty="0" smtClean="0">
                <a:solidFill>
                  <a:srgbClr val="000000"/>
                </a:solidFill>
              </a:rPr>
              <a:t>and respond to situations.”</a:t>
            </a:r>
          </a:p>
          <a:p>
            <a:pPr algn="ctr"/>
            <a:r>
              <a:rPr lang="en-US" sz="2800" dirty="0" smtClean="0">
                <a:solidFill>
                  <a:srgbClr val="000000"/>
                </a:solidFill>
              </a:rPr>
              <a:t> “A person’s usual attitude or mental state.”</a:t>
            </a:r>
            <a:endParaRPr lang="en-US" sz="2800" dirty="0">
              <a:solidFill>
                <a:srgbClr val="000000"/>
              </a:solidFill>
            </a:endParaRPr>
          </a:p>
        </p:txBody>
      </p:sp>
      <p:cxnSp>
        <p:nvCxnSpPr>
          <p:cNvPr id="5" name="Straight Connector 4"/>
          <p:cNvCxnSpPr/>
          <p:nvPr/>
        </p:nvCxnSpPr>
        <p:spPr>
          <a:xfrm>
            <a:off x="3162300" y="1524000"/>
            <a:ext cx="2819400" cy="0"/>
          </a:xfrm>
          <a:prstGeom prst="line">
            <a:avLst/>
          </a:prstGeom>
          <a:ln>
            <a:solidFill>
              <a:srgbClr val="FC5E0A"/>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00400" y="3124200"/>
            <a:ext cx="2819400" cy="0"/>
          </a:xfrm>
          <a:prstGeom prst="line">
            <a:avLst/>
          </a:prstGeom>
          <a:ln>
            <a:solidFill>
              <a:srgbClr val="FC5E0A"/>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38500" y="4724400"/>
            <a:ext cx="2819400" cy="0"/>
          </a:xfrm>
          <a:prstGeom prst="line">
            <a:avLst/>
          </a:prstGeom>
          <a:ln>
            <a:solidFill>
              <a:srgbClr val="FC5E0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010633369"/>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1066800"/>
            <a:ext cx="9000744" cy="41148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32</a:t>
            </a:fld>
            <a:endParaRPr lang="en-US"/>
          </a:p>
        </p:txBody>
      </p:sp>
      <p:sp>
        <p:nvSpPr>
          <p:cNvPr id="9" name="TextBox 8"/>
          <p:cNvSpPr txBox="1"/>
          <p:nvPr/>
        </p:nvSpPr>
        <p:spPr>
          <a:xfrm>
            <a:off x="228600" y="2133600"/>
            <a:ext cx="8686800" cy="2123658"/>
          </a:xfrm>
          <a:prstGeom prst="rect">
            <a:avLst/>
          </a:prstGeom>
          <a:noFill/>
        </p:spPr>
        <p:txBody>
          <a:bodyPr wrap="square" rtlCol="0">
            <a:spAutoFit/>
          </a:bodyPr>
          <a:lstStyle/>
          <a:p>
            <a:pPr algn="ctr">
              <a:spcAft>
                <a:spcPts val="3000"/>
              </a:spcAft>
            </a:pPr>
            <a:r>
              <a:rPr lang="en-US" sz="4400" dirty="0" smtClean="0">
                <a:solidFill>
                  <a:schemeClr val="bg1"/>
                </a:solidFill>
              </a:rPr>
              <a:t>The quality of your </a:t>
            </a:r>
            <a:r>
              <a:rPr lang="en-US" sz="4400" b="1" i="1" dirty="0" smtClean="0">
                <a:solidFill>
                  <a:schemeClr val="bg1"/>
                </a:solidFill>
              </a:rPr>
              <a:t>inner response</a:t>
            </a:r>
            <a:r>
              <a:rPr lang="en-US" sz="4400" dirty="0" smtClean="0">
                <a:solidFill>
                  <a:schemeClr val="bg1"/>
                </a:solidFill>
              </a:rPr>
              <a:t/>
            </a:r>
            <a:br>
              <a:rPr lang="en-US" sz="4400" dirty="0" smtClean="0">
                <a:solidFill>
                  <a:schemeClr val="bg1"/>
                </a:solidFill>
              </a:rPr>
            </a:br>
            <a:r>
              <a:rPr lang="en-US" sz="4400" dirty="0" smtClean="0">
                <a:solidFill>
                  <a:schemeClr val="bg1"/>
                </a:solidFill>
              </a:rPr>
              <a:t>determines the quality of your</a:t>
            </a:r>
            <a:br>
              <a:rPr lang="en-US" sz="4400" dirty="0" smtClean="0">
                <a:solidFill>
                  <a:schemeClr val="bg1"/>
                </a:solidFill>
              </a:rPr>
            </a:br>
            <a:r>
              <a:rPr lang="en-US" sz="4400" b="1" i="1" dirty="0" smtClean="0">
                <a:solidFill>
                  <a:schemeClr val="bg1"/>
                </a:solidFill>
              </a:rPr>
              <a:t>outer response.</a:t>
            </a:r>
            <a:endParaRPr lang="en-US" sz="4400" b="1" i="1" dirty="0">
              <a:solidFill>
                <a:schemeClr val="bg1"/>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06635790"/>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1066800"/>
            <a:ext cx="9000744" cy="41910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33</a:t>
            </a:fld>
            <a:endParaRPr lang="en-US"/>
          </a:p>
        </p:txBody>
      </p:sp>
      <p:sp>
        <p:nvSpPr>
          <p:cNvPr id="9" name="TextBox 8"/>
          <p:cNvSpPr txBox="1"/>
          <p:nvPr/>
        </p:nvSpPr>
        <p:spPr>
          <a:xfrm>
            <a:off x="152400" y="2023408"/>
            <a:ext cx="8686800" cy="1938992"/>
          </a:xfrm>
          <a:prstGeom prst="rect">
            <a:avLst/>
          </a:prstGeom>
          <a:noFill/>
        </p:spPr>
        <p:txBody>
          <a:bodyPr wrap="square" rtlCol="0">
            <a:spAutoFit/>
          </a:bodyPr>
          <a:lstStyle/>
          <a:p>
            <a:pPr algn="ctr">
              <a:spcAft>
                <a:spcPts val="3000"/>
              </a:spcAft>
            </a:pPr>
            <a:r>
              <a:rPr lang="en-US" sz="6000" i="1" dirty="0" smtClean="0">
                <a:solidFill>
                  <a:schemeClr val="bg1"/>
                </a:solidFill>
              </a:rPr>
              <a:t>Don’t believe </a:t>
            </a:r>
            <a:br>
              <a:rPr lang="en-US" sz="6000" i="1" dirty="0" smtClean="0">
                <a:solidFill>
                  <a:schemeClr val="bg1"/>
                </a:solidFill>
              </a:rPr>
            </a:br>
            <a:r>
              <a:rPr lang="en-US" sz="6000" i="1" dirty="0" smtClean="0">
                <a:solidFill>
                  <a:schemeClr val="bg1"/>
                </a:solidFill>
              </a:rPr>
              <a:t>everything you think.</a:t>
            </a: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637030333"/>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3" name="Group 72"/>
          <p:cNvGrpSpPr/>
          <p:nvPr/>
        </p:nvGrpSpPr>
        <p:grpSpPr>
          <a:xfrm>
            <a:off x="4572001" y="186266"/>
            <a:ext cx="4372297" cy="1249279"/>
            <a:chOff x="4572001" y="186266"/>
            <a:chExt cx="4372297" cy="1249279"/>
          </a:xfrm>
        </p:grpSpPr>
        <p:sp>
          <p:nvSpPr>
            <p:cNvPr id="30" name="TextBox 29"/>
            <p:cNvSpPr txBox="1"/>
            <p:nvPr/>
          </p:nvSpPr>
          <p:spPr>
            <a:xfrm>
              <a:off x="5300151" y="186266"/>
              <a:ext cx="3644147" cy="830997"/>
            </a:xfrm>
            <a:prstGeom prst="rect">
              <a:avLst/>
            </a:prstGeom>
            <a:noFill/>
          </p:spPr>
          <p:txBody>
            <a:bodyPr wrap="none" rtlCol="0">
              <a:spAutoFit/>
            </a:bodyPr>
            <a:lstStyle/>
            <a:p>
              <a:r>
                <a:rPr lang="en-US" sz="2400" b="1" dirty="0" smtClean="0">
                  <a:solidFill>
                    <a:srgbClr val="FF6600"/>
                  </a:solidFill>
                  <a:effectLst>
                    <a:outerShdw blurRad="50800" dist="38100" dir="2700000" algn="tl" rotWithShape="0">
                      <a:srgbClr val="000000">
                        <a:alpha val="43000"/>
                      </a:srgbClr>
                    </a:outerShdw>
                  </a:effectLst>
                  <a:cs typeface="Helvetica"/>
                </a:rPr>
                <a:t>What you focus on.</a:t>
              </a:r>
            </a:p>
            <a:p>
              <a:r>
                <a:rPr lang="en-US" sz="2400" b="1" dirty="0" smtClean="0">
                  <a:solidFill>
                    <a:srgbClr val="FF6600"/>
                  </a:solidFill>
                  <a:effectLst>
                    <a:outerShdw blurRad="50800" dist="38100" dir="2700000" algn="tl" rotWithShape="0">
                      <a:srgbClr val="000000">
                        <a:alpha val="43000"/>
                      </a:srgbClr>
                    </a:outerShdw>
                  </a:effectLst>
                  <a:cs typeface="Helvetica"/>
                </a:rPr>
                <a:t>What you pay attention to.</a:t>
              </a:r>
              <a:endParaRPr lang="en-US" sz="2400" b="1" dirty="0">
                <a:solidFill>
                  <a:srgbClr val="FF6600"/>
                </a:solidFill>
                <a:effectLst>
                  <a:outerShdw blurRad="50800" dist="38100" dir="2700000" algn="tl" rotWithShape="0">
                    <a:srgbClr val="000000">
                      <a:alpha val="43000"/>
                    </a:srgbClr>
                  </a:outerShdw>
                </a:effectLst>
                <a:cs typeface="Helvetica"/>
              </a:endParaRPr>
            </a:p>
          </p:txBody>
        </p:sp>
        <p:cxnSp>
          <p:nvCxnSpPr>
            <p:cNvPr id="35" name="Elbow Connector 34"/>
            <p:cNvCxnSpPr>
              <a:stCxn id="30" idx="1"/>
            </p:cNvCxnSpPr>
            <p:nvPr/>
          </p:nvCxnSpPr>
          <p:spPr>
            <a:xfrm rot="10800000" flipV="1">
              <a:off x="4572001" y="601765"/>
              <a:ext cx="728150" cy="833780"/>
            </a:xfrm>
            <a:prstGeom prst="bentConnector2">
              <a:avLst/>
            </a:prstGeom>
            <a:ln>
              <a:solidFill>
                <a:srgbClr val="FFFFFF"/>
              </a:solidFill>
              <a:tailEnd type="triangle" w="lg" len="lg"/>
            </a:ln>
          </p:spPr>
          <p:style>
            <a:lnRef idx="3">
              <a:schemeClr val="accent6"/>
            </a:lnRef>
            <a:fillRef idx="0">
              <a:schemeClr val="accent6"/>
            </a:fillRef>
            <a:effectRef idx="2">
              <a:schemeClr val="accent6"/>
            </a:effectRef>
            <a:fontRef idx="minor">
              <a:schemeClr val="tx1"/>
            </a:fontRef>
          </p:style>
        </p:cxnSp>
      </p:grpSp>
      <p:grpSp>
        <p:nvGrpSpPr>
          <p:cNvPr id="74" name="Group 73"/>
          <p:cNvGrpSpPr/>
          <p:nvPr/>
        </p:nvGrpSpPr>
        <p:grpSpPr>
          <a:xfrm>
            <a:off x="5334000" y="3429000"/>
            <a:ext cx="3589638" cy="3071574"/>
            <a:chOff x="5376351" y="3429001"/>
            <a:chExt cx="3589638" cy="3286150"/>
          </a:xfrm>
        </p:grpSpPr>
        <p:sp>
          <p:nvSpPr>
            <p:cNvPr id="31" name="TextBox 30"/>
            <p:cNvSpPr txBox="1"/>
            <p:nvPr/>
          </p:nvSpPr>
          <p:spPr>
            <a:xfrm>
              <a:off x="5376351" y="5793175"/>
              <a:ext cx="3589638" cy="921976"/>
            </a:xfrm>
            <a:prstGeom prst="rect">
              <a:avLst/>
            </a:prstGeom>
            <a:noFill/>
          </p:spPr>
          <p:txBody>
            <a:bodyPr wrap="none" rtlCol="0">
              <a:spAutoFit/>
            </a:bodyPr>
            <a:lstStyle/>
            <a:p>
              <a:r>
                <a:rPr lang="en-US" sz="2500" b="1" dirty="0" smtClean="0">
                  <a:solidFill>
                    <a:srgbClr val="FF6600"/>
                  </a:solidFill>
                  <a:effectLst>
                    <a:outerShdw blurRad="50800" dist="38100" dir="2700000" algn="tl" rotWithShape="0">
                      <a:srgbClr val="000000">
                        <a:alpha val="43000"/>
                      </a:srgbClr>
                    </a:outerShdw>
                  </a:effectLst>
                  <a:cs typeface="Helvetica"/>
                </a:rPr>
                <a:t>What you say to yourself.</a:t>
              </a:r>
            </a:p>
            <a:p>
              <a:r>
                <a:rPr lang="en-US" sz="2500" b="1" dirty="0" smtClean="0">
                  <a:solidFill>
                    <a:srgbClr val="FF6600"/>
                  </a:solidFill>
                  <a:effectLst>
                    <a:outerShdw blurRad="50800" dist="38100" dir="2700000" algn="tl" rotWithShape="0">
                      <a:srgbClr val="000000">
                        <a:alpha val="43000"/>
                      </a:srgbClr>
                    </a:outerShdw>
                  </a:effectLst>
                  <a:cs typeface="Helvetica"/>
                </a:rPr>
                <a:t>The story you tell.</a:t>
              </a:r>
              <a:endParaRPr lang="en-US" sz="2500" b="1" dirty="0">
                <a:solidFill>
                  <a:srgbClr val="FF6600"/>
                </a:solidFill>
                <a:effectLst>
                  <a:outerShdw blurRad="50800" dist="38100" dir="2700000" algn="tl" rotWithShape="0">
                    <a:srgbClr val="000000">
                      <a:alpha val="43000"/>
                    </a:srgbClr>
                  </a:outerShdw>
                </a:effectLst>
                <a:cs typeface="Helvetica"/>
              </a:endParaRPr>
            </a:p>
          </p:txBody>
        </p:sp>
        <p:cxnSp>
          <p:nvCxnSpPr>
            <p:cNvPr id="37" name="Elbow Connector 36"/>
            <p:cNvCxnSpPr/>
            <p:nvPr/>
          </p:nvCxnSpPr>
          <p:spPr>
            <a:xfrm rot="16200000" flipV="1">
              <a:off x="6956429" y="4215339"/>
              <a:ext cx="2429932" cy="857255"/>
            </a:xfrm>
            <a:prstGeom prst="bentConnector2">
              <a:avLst/>
            </a:prstGeom>
            <a:ln>
              <a:solidFill>
                <a:srgbClr val="FFFFFF"/>
              </a:solidFill>
              <a:tailEnd type="triangle" w="lg" len="lg"/>
            </a:ln>
          </p:spPr>
          <p:style>
            <a:lnRef idx="3">
              <a:schemeClr val="accent6"/>
            </a:lnRef>
            <a:fillRef idx="0">
              <a:schemeClr val="accent6"/>
            </a:fillRef>
            <a:effectRef idx="2">
              <a:schemeClr val="accent6"/>
            </a:effectRef>
            <a:fontRef idx="minor">
              <a:schemeClr val="tx1"/>
            </a:fontRef>
          </p:style>
        </p:cxnSp>
      </p:grpSp>
      <p:grpSp>
        <p:nvGrpSpPr>
          <p:cNvPr id="75" name="Group 74"/>
          <p:cNvGrpSpPr/>
          <p:nvPr/>
        </p:nvGrpSpPr>
        <p:grpSpPr>
          <a:xfrm>
            <a:off x="224395" y="5257800"/>
            <a:ext cx="4347605" cy="861774"/>
            <a:chOff x="224395" y="5060946"/>
            <a:chExt cx="4347605" cy="1974909"/>
          </a:xfrm>
        </p:grpSpPr>
        <p:sp>
          <p:nvSpPr>
            <p:cNvPr id="32" name="TextBox 31"/>
            <p:cNvSpPr txBox="1"/>
            <p:nvPr/>
          </p:nvSpPr>
          <p:spPr>
            <a:xfrm>
              <a:off x="224395" y="5060946"/>
              <a:ext cx="3661805" cy="1974909"/>
            </a:xfrm>
            <a:prstGeom prst="rect">
              <a:avLst/>
            </a:prstGeom>
            <a:noFill/>
          </p:spPr>
          <p:txBody>
            <a:bodyPr wrap="none" rtlCol="0">
              <a:spAutoFit/>
            </a:bodyPr>
            <a:lstStyle/>
            <a:p>
              <a:r>
                <a:rPr lang="en-US" sz="2500" b="1" dirty="0" smtClean="0">
                  <a:solidFill>
                    <a:srgbClr val="FF6600"/>
                  </a:solidFill>
                  <a:effectLst>
                    <a:outerShdw blurRad="50800" dist="38100" dir="2700000" algn="tl" rotWithShape="0">
                      <a:srgbClr val="000000">
                        <a:alpha val="43000"/>
                      </a:srgbClr>
                    </a:outerShdw>
                  </a:effectLst>
                  <a:latin typeface="+mj-lt"/>
                  <a:cs typeface="Helvetica"/>
                </a:rPr>
                <a:t>How you feel.</a:t>
              </a:r>
            </a:p>
            <a:p>
              <a:r>
                <a:rPr lang="en-US" sz="2500" b="1" dirty="0" smtClean="0">
                  <a:solidFill>
                    <a:srgbClr val="FF6600"/>
                  </a:solidFill>
                  <a:effectLst>
                    <a:outerShdw blurRad="50800" dist="38100" dir="2700000" algn="tl" rotWithShape="0">
                      <a:srgbClr val="000000">
                        <a:alpha val="43000"/>
                      </a:srgbClr>
                    </a:outerShdw>
                  </a:effectLst>
                  <a:latin typeface="+mj-lt"/>
                  <a:cs typeface="Helvetica"/>
                </a:rPr>
                <a:t>Mental &amp; physical energy.</a:t>
              </a:r>
              <a:endParaRPr lang="en-US" sz="2500" b="1" dirty="0">
                <a:solidFill>
                  <a:srgbClr val="FF6600"/>
                </a:solidFill>
                <a:effectLst>
                  <a:outerShdw blurRad="50800" dist="38100" dir="2700000" algn="tl" rotWithShape="0">
                    <a:srgbClr val="000000">
                      <a:alpha val="43000"/>
                    </a:srgbClr>
                  </a:outerShdw>
                </a:effectLst>
                <a:latin typeface="+mj-lt"/>
                <a:cs typeface="Helvetica"/>
              </a:endParaRPr>
            </a:p>
          </p:txBody>
        </p:sp>
        <p:cxnSp>
          <p:nvCxnSpPr>
            <p:cNvPr id="45" name="Elbow Connector 44"/>
            <p:cNvCxnSpPr/>
            <p:nvPr/>
          </p:nvCxnSpPr>
          <p:spPr>
            <a:xfrm rot="5400000" flipH="1" flipV="1">
              <a:off x="3668258" y="5554210"/>
              <a:ext cx="1035496" cy="771989"/>
            </a:xfrm>
            <a:prstGeom prst="bentConnector3">
              <a:avLst>
                <a:gd name="adj1" fmla="val 2577"/>
              </a:avLst>
            </a:prstGeom>
            <a:ln>
              <a:solidFill>
                <a:srgbClr val="FFFFFF"/>
              </a:solidFill>
              <a:tailEnd type="triangle" w="lg" len="lg"/>
            </a:ln>
          </p:spPr>
          <p:style>
            <a:lnRef idx="3">
              <a:schemeClr val="accent6"/>
            </a:lnRef>
            <a:fillRef idx="0">
              <a:schemeClr val="accent6"/>
            </a:fillRef>
            <a:effectRef idx="2">
              <a:schemeClr val="accent6"/>
            </a:effectRef>
            <a:fontRef idx="minor">
              <a:schemeClr val="tx1"/>
            </a:fontRef>
          </p:style>
        </p:cxnSp>
      </p:grpSp>
      <p:grpSp>
        <p:nvGrpSpPr>
          <p:cNvPr id="76" name="Group 75"/>
          <p:cNvGrpSpPr/>
          <p:nvPr/>
        </p:nvGrpSpPr>
        <p:grpSpPr>
          <a:xfrm>
            <a:off x="306649" y="186266"/>
            <a:ext cx="2131751" cy="3242735"/>
            <a:chOff x="306649" y="186266"/>
            <a:chExt cx="2131751" cy="3242735"/>
          </a:xfrm>
        </p:grpSpPr>
        <p:sp>
          <p:nvSpPr>
            <p:cNvPr id="33" name="TextBox 32"/>
            <p:cNvSpPr txBox="1"/>
            <p:nvPr/>
          </p:nvSpPr>
          <p:spPr>
            <a:xfrm>
              <a:off x="306649" y="186266"/>
              <a:ext cx="2131751" cy="861774"/>
            </a:xfrm>
            <a:prstGeom prst="rect">
              <a:avLst/>
            </a:prstGeom>
            <a:noFill/>
          </p:spPr>
          <p:txBody>
            <a:bodyPr wrap="none" rtlCol="0">
              <a:spAutoFit/>
            </a:bodyPr>
            <a:lstStyle/>
            <a:p>
              <a:r>
                <a:rPr lang="en-US" sz="2500" b="1" dirty="0" smtClean="0">
                  <a:solidFill>
                    <a:srgbClr val="FF6600"/>
                  </a:solidFill>
                  <a:effectLst>
                    <a:outerShdw blurRad="50800" dist="38100" dir="2700000" algn="tl" rotWithShape="0">
                      <a:srgbClr val="000000">
                        <a:alpha val="43000"/>
                      </a:srgbClr>
                    </a:outerShdw>
                  </a:effectLst>
                  <a:latin typeface="+mj-lt"/>
                  <a:cs typeface="Helvetica"/>
                </a:rPr>
                <a:t>What you do.</a:t>
              </a:r>
            </a:p>
            <a:p>
              <a:r>
                <a:rPr lang="en-US" sz="2500" b="1" dirty="0" smtClean="0">
                  <a:solidFill>
                    <a:srgbClr val="FF6600"/>
                  </a:solidFill>
                  <a:effectLst>
                    <a:outerShdw blurRad="50800" dist="38100" dir="2700000" algn="tl" rotWithShape="0">
                      <a:srgbClr val="000000">
                        <a:alpha val="43000"/>
                      </a:srgbClr>
                    </a:outerShdw>
                  </a:effectLst>
                  <a:latin typeface="+mj-lt"/>
                  <a:cs typeface="Helvetica"/>
                </a:rPr>
                <a:t>How you do it.</a:t>
              </a:r>
              <a:endParaRPr lang="en-US" sz="2500" b="1" dirty="0">
                <a:solidFill>
                  <a:srgbClr val="FF6600"/>
                </a:solidFill>
                <a:effectLst>
                  <a:outerShdw blurRad="50800" dist="38100" dir="2700000" algn="tl" rotWithShape="0">
                    <a:srgbClr val="000000">
                      <a:alpha val="43000"/>
                    </a:srgbClr>
                  </a:outerShdw>
                </a:effectLst>
                <a:latin typeface="+mj-lt"/>
                <a:cs typeface="Helvetica"/>
              </a:endParaRPr>
            </a:p>
          </p:txBody>
        </p:sp>
        <p:cxnSp>
          <p:nvCxnSpPr>
            <p:cNvPr id="65" name="Elbow Connector 64"/>
            <p:cNvCxnSpPr/>
            <p:nvPr/>
          </p:nvCxnSpPr>
          <p:spPr>
            <a:xfrm rot="16200000" flipH="1">
              <a:off x="-165534" y="1862233"/>
              <a:ext cx="2411738" cy="721798"/>
            </a:xfrm>
            <a:prstGeom prst="bentConnector2">
              <a:avLst/>
            </a:prstGeom>
            <a:ln>
              <a:solidFill>
                <a:srgbClr val="FFFFFF"/>
              </a:solidFill>
              <a:tailEnd type="triangle" w="lg" len="lg"/>
            </a:ln>
          </p:spPr>
          <p:style>
            <a:lnRef idx="3">
              <a:schemeClr val="accent6"/>
            </a:lnRef>
            <a:fillRef idx="0">
              <a:schemeClr val="accent6"/>
            </a:fillRef>
            <a:effectRef idx="2">
              <a:schemeClr val="accent6"/>
            </a:effectRef>
            <a:fontRef idx="minor">
              <a:schemeClr val="tx1"/>
            </a:fontRef>
          </p:style>
        </p:cxnSp>
      </p:grpSp>
      <p:pic>
        <p:nvPicPr>
          <p:cNvPr id="5" name="Picture 4"/>
          <p:cNvPicPr>
            <a:picLocks noChangeAspect="1"/>
          </p:cNvPicPr>
          <p:nvPr/>
        </p:nvPicPr>
        <p:blipFill>
          <a:blip r:embed="rId3" cstate="print"/>
          <a:stretch>
            <a:fillRect/>
          </a:stretch>
        </p:blipFill>
        <p:spPr>
          <a:xfrm>
            <a:off x="1678261" y="1600200"/>
            <a:ext cx="5865539" cy="3670300"/>
          </a:xfrm>
          <a:prstGeom prst="rect">
            <a:avLst/>
          </a:prstGeom>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00725497"/>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up)">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wipe(right)">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down)">
                                      <p:cBhvr>
                                        <p:cTn id="2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914400"/>
            <a:ext cx="9000744" cy="42672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35</a:t>
            </a:fld>
            <a:endParaRPr lang="en-US"/>
          </a:p>
        </p:txBody>
      </p:sp>
      <p:sp>
        <p:nvSpPr>
          <p:cNvPr id="9" name="TextBox 8"/>
          <p:cNvSpPr txBox="1"/>
          <p:nvPr/>
        </p:nvSpPr>
        <p:spPr>
          <a:xfrm>
            <a:off x="228600" y="1708934"/>
            <a:ext cx="8686800" cy="2539156"/>
          </a:xfrm>
          <a:prstGeom prst="rect">
            <a:avLst/>
          </a:prstGeom>
          <a:noFill/>
        </p:spPr>
        <p:txBody>
          <a:bodyPr wrap="square" rtlCol="0">
            <a:spAutoFit/>
          </a:bodyPr>
          <a:lstStyle/>
          <a:p>
            <a:pPr algn="ctr">
              <a:spcAft>
                <a:spcPts val="1800"/>
              </a:spcAft>
            </a:pPr>
            <a:r>
              <a:rPr lang="en-US" sz="4800" dirty="0" smtClean="0">
                <a:solidFill>
                  <a:schemeClr val="bg1"/>
                </a:solidFill>
              </a:rPr>
              <a:t>The voice in your mind</a:t>
            </a:r>
            <a:br>
              <a:rPr lang="en-US" sz="4800" dirty="0" smtClean="0">
                <a:solidFill>
                  <a:schemeClr val="bg1"/>
                </a:solidFill>
              </a:rPr>
            </a:br>
            <a:r>
              <a:rPr lang="en-US" sz="4800" dirty="0" smtClean="0">
                <a:solidFill>
                  <a:schemeClr val="bg1"/>
                </a:solidFill>
              </a:rPr>
              <a:t>is a powerful force</a:t>
            </a:r>
            <a:r>
              <a:rPr lang="en-US" sz="4800" i="1" dirty="0" smtClean="0">
                <a:solidFill>
                  <a:schemeClr val="bg1"/>
                </a:solidFill>
              </a:rPr>
              <a:t>.</a:t>
            </a:r>
          </a:p>
          <a:p>
            <a:pPr algn="ctr">
              <a:spcAft>
                <a:spcPts val="3000"/>
              </a:spcAft>
            </a:pPr>
            <a:r>
              <a:rPr lang="en-US" sz="4800" b="1" i="1" dirty="0" smtClean="0">
                <a:solidFill>
                  <a:schemeClr val="bg1"/>
                </a:solidFill>
              </a:rPr>
              <a:t>Take ownership of it.</a:t>
            </a:r>
            <a:endParaRPr lang="en-US" sz="4800" b="1" i="1" dirty="0">
              <a:solidFill>
                <a:schemeClr val="bg1"/>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301353636"/>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457200"/>
            <a:ext cx="9000744" cy="48006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36</a:t>
            </a:fld>
            <a:endParaRPr lang="en-US"/>
          </a:p>
        </p:txBody>
      </p:sp>
      <p:sp>
        <p:nvSpPr>
          <p:cNvPr id="9" name="TextBox 8"/>
          <p:cNvSpPr txBox="1"/>
          <p:nvPr/>
        </p:nvSpPr>
        <p:spPr>
          <a:xfrm>
            <a:off x="228600" y="1296412"/>
            <a:ext cx="8686800" cy="3046988"/>
          </a:xfrm>
          <a:prstGeom prst="rect">
            <a:avLst/>
          </a:prstGeom>
          <a:noFill/>
        </p:spPr>
        <p:txBody>
          <a:bodyPr wrap="square" rtlCol="0">
            <a:spAutoFit/>
          </a:bodyPr>
          <a:lstStyle/>
          <a:p>
            <a:pPr algn="ctr">
              <a:spcAft>
                <a:spcPts val="1800"/>
              </a:spcAft>
            </a:pPr>
            <a:r>
              <a:rPr lang="en-US" sz="5400" dirty="0" smtClean="0">
                <a:solidFill>
                  <a:srgbClr val="000000"/>
                </a:solidFill>
                <a:latin typeface="+mj-lt"/>
                <a:cs typeface="Helvetica"/>
              </a:rPr>
              <a:t>Recognize</a:t>
            </a:r>
          </a:p>
          <a:p>
            <a:pPr algn="ctr">
              <a:spcAft>
                <a:spcPts val="1800"/>
              </a:spcAft>
            </a:pPr>
            <a:r>
              <a:rPr lang="en-US" sz="5400" dirty="0" smtClean="0">
                <a:solidFill>
                  <a:srgbClr val="000000"/>
                </a:solidFill>
                <a:latin typeface="+mj-lt"/>
                <a:cs typeface="Helvetica"/>
              </a:rPr>
              <a:t>Refocus</a:t>
            </a:r>
          </a:p>
          <a:p>
            <a:pPr algn="ctr">
              <a:spcAft>
                <a:spcPts val="1200"/>
              </a:spcAft>
            </a:pPr>
            <a:r>
              <a:rPr lang="en-US" sz="5400" dirty="0" smtClean="0">
                <a:solidFill>
                  <a:srgbClr val="000000"/>
                </a:solidFill>
                <a:latin typeface="+mj-lt"/>
                <a:cs typeface="Helvetica"/>
              </a:rPr>
              <a:t>Reframe</a:t>
            </a: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385436445"/>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6200" y="76200"/>
            <a:ext cx="8991600" cy="6705600"/>
          </a:xfrm>
          <a:prstGeom prst="rect">
            <a:avLst/>
          </a:prstGeom>
          <a:solidFill>
            <a:srgbClr val="FFFFFF"/>
          </a:solidFill>
          <a:ln>
            <a:solidFill>
              <a:schemeClr val="accent3">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square" lIns="92075" tIns="91440" rIns="92075" bIns="91440" anchor="ctr">
            <a:noAutofit/>
          </a:bodyPr>
          <a:lstStyle/>
          <a:p>
            <a:pPr marL="1588" algn="ctr">
              <a:spcBef>
                <a:spcPct val="0"/>
              </a:spcBef>
              <a:spcAft>
                <a:spcPts val="600"/>
              </a:spcAft>
            </a:pPr>
            <a:endParaRPr lang="en-US" sz="3200" dirty="0" smtClean="0">
              <a:solidFill>
                <a:prstClr val="black"/>
              </a:solidFill>
              <a:latin typeface="Calibri"/>
            </a:endParaRPr>
          </a:p>
        </p:txBody>
      </p:sp>
      <p:graphicFrame>
        <p:nvGraphicFramePr>
          <p:cNvPr id="6" name="Table 5"/>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560071679"/>
              </p:ext>
            </p:extLst>
          </p:nvPr>
        </p:nvGraphicFramePr>
        <p:xfrm>
          <a:off x="304800" y="381001"/>
          <a:ext cx="8534400" cy="5867399"/>
        </p:xfrm>
        <a:graphic>
          <a:graphicData uri="http://schemas.openxmlformats.org/drawingml/2006/table">
            <a:tbl>
              <a:tblPr firstRow="1" bandRow="1">
                <a:tableStyleId>{073A0DAA-6AF3-43AB-8588-CEC1D06C72B9}</a:tableStyleId>
              </a:tblPr>
              <a:tblGrid>
                <a:gridCol w="1706880"/>
                <a:gridCol w="1706880"/>
                <a:gridCol w="1706880"/>
                <a:gridCol w="1706880"/>
                <a:gridCol w="1706880"/>
              </a:tblGrid>
              <a:tr h="1479175">
                <a:tc>
                  <a:txBody>
                    <a:bodyPr/>
                    <a:lstStyle/>
                    <a:p>
                      <a:pPr algn="ctr"/>
                      <a:endParaRPr lang="en-US" dirty="0"/>
                    </a:p>
                  </a:txBody>
                  <a:tcPr anchor="ctr">
                    <a:lnB w="12700" cap="flat" cmpd="sng" algn="ctr">
                      <a:solidFill>
                        <a:scrgbClr r="0" g="0" b="0"/>
                      </a:solidFill>
                      <a:prstDash val="solid"/>
                      <a:round/>
                      <a:headEnd type="none" w="med" len="med"/>
                      <a:tailEnd type="none" w="med" len="med"/>
                    </a:lnB>
                    <a:noFill/>
                  </a:tcPr>
                </a:tc>
                <a:tc>
                  <a:txBody>
                    <a:bodyPr/>
                    <a:lstStyle/>
                    <a:p>
                      <a:pPr algn="ctr"/>
                      <a:r>
                        <a:rPr lang="en-US" sz="3600" u="sng" dirty="0" smtClean="0">
                          <a:solidFill>
                            <a:schemeClr val="tx1"/>
                          </a:solidFill>
                        </a:rPr>
                        <a:t>See</a:t>
                      </a:r>
                    </a:p>
                    <a:p>
                      <a:pPr algn="ctr"/>
                      <a:r>
                        <a:rPr lang="en-US" sz="2400" i="1" dirty="0" smtClean="0">
                          <a:solidFill>
                            <a:schemeClr val="tx1"/>
                          </a:solidFill>
                        </a:rPr>
                        <a:t>Focus?</a:t>
                      </a:r>
                      <a:endParaRPr lang="en-US" sz="2400" i="1" dirty="0">
                        <a:solidFill>
                          <a:schemeClr val="tx1"/>
                        </a:solidFill>
                      </a:endParaRPr>
                    </a:p>
                  </a:txBody>
                  <a:tcPr anchor="ctr">
                    <a:lnB w="12700" cap="flat" cmpd="sng" algn="ctr">
                      <a:solidFill>
                        <a:scrgbClr r="0" g="0" b="0"/>
                      </a:solidFill>
                      <a:prstDash val="solid"/>
                      <a:round/>
                      <a:headEnd type="none" w="med" len="med"/>
                      <a:tailEnd type="none" w="med" len="med"/>
                    </a:lnB>
                  </a:tcPr>
                </a:tc>
                <a:tc>
                  <a:txBody>
                    <a:bodyPr/>
                    <a:lstStyle/>
                    <a:p>
                      <a:pPr algn="ctr"/>
                      <a:r>
                        <a:rPr lang="en-US" sz="3600" u="sng" dirty="0" smtClean="0">
                          <a:solidFill>
                            <a:srgbClr val="FFFFFF"/>
                          </a:solidFill>
                        </a:rPr>
                        <a:t>Think</a:t>
                      </a:r>
                    </a:p>
                    <a:p>
                      <a:pPr algn="ctr"/>
                      <a:r>
                        <a:rPr lang="en-US" sz="2400" i="1" dirty="0" smtClean="0">
                          <a:solidFill>
                            <a:srgbClr val="FFFFFF"/>
                          </a:solidFill>
                        </a:rPr>
                        <a:t>Self-talk?</a:t>
                      </a:r>
                      <a:endParaRPr lang="en-US" sz="2400" i="1" dirty="0">
                        <a:solidFill>
                          <a:srgbClr val="FFFFFF"/>
                        </a:solidFill>
                      </a:endParaRPr>
                    </a:p>
                  </a:txBody>
                  <a:tcPr anchor="ctr">
                    <a:lnB w="12700" cap="flat" cmpd="sng" algn="ctr">
                      <a:solidFill>
                        <a:scrgbClr r="0" g="0" b="0"/>
                      </a:solidFill>
                      <a:prstDash val="solid"/>
                      <a:round/>
                      <a:headEnd type="none" w="med" len="med"/>
                      <a:tailEnd type="none" w="med" len="med"/>
                    </a:lnB>
                  </a:tcPr>
                </a:tc>
                <a:tc>
                  <a:txBody>
                    <a:bodyPr/>
                    <a:lstStyle/>
                    <a:p>
                      <a:pPr algn="ctr"/>
                      <a:r>
                        <a:rPr lang="en-US" sz="3600" u="sng" dirty="0" smtClean="0">
                          <a:solidFill>
                            <a:srgbClr val="FFFFFF"/>
                          </a:solidFill>
                        </a:rPr>
                        <a:t>Feel</a:t>
                      </a:r>
                    </a:p>
                    <a:p>
                      <a:pPr algn="ctr"/>
                      <a:r>
                        <a:rPr lang="en-US" sz="2400" i="1" dirty="0" smtClean="0">
                          <a:solidFill>
                            <a:srgbClr val="FFFFFF"/>
                          </a:solidFill>
                        </a:rPr>
                        <a:t>Emotions?</a:t>
                      </a:r>
                      <a:endParaRPr lang="en-US" sz="2400" i="1" dirty="0">
                        <a:solidFill>
                          <a:srgbClr val="FFFFFF"/>
                        </a:solidFill>
                      </a:endParaRPr>
                    </a:p>
                  </a:txBody>
                  <a:tcPr anchor="ctr">
                    <a:lnB w="12700" cap="flat" cmpd="sng" algn="ctr">
                      <a:solidFill>
                        <a:scrgbClr r="0" g="0" b="0"/>
                      </a:solidFill>
                      <a:prstDash val="solid"/>
                      <a:round/>
                      <a:headEnd type="none" w="med" len="med"/>
                      <a:tailEnd type="none" w="med" len="med"/>
                    </a:lnB>
                  </a:tcPr>
                </a:tc>
                <a:tc>
                  <a:txBody>
                    <a:bodyPr/>
                    <a:lstStyle/>
                    <a:p>
                      <a:pPr algn="ctr"/>
                      <a:r>
                        <a:rPr lang="en-US" sz="3600" u="sng" dirty="0" smtClean="0">
                          <a:solidFill>
                            <a:srgbClr val="FFFFFF"/>
                          </a:solidFill>
                        </a:rPr>
                        <a:t>Act</a:t>
                      </a:r>
                    </a:p>
                    <a:p>
                      <a:pPr algn="ctr"/>
                      <a:r>
                        <a:rPr lang="en-US" sz="2400" i="1" dirty="0" smtClean="0">
                          <a:solidFill>
                            <a:srgbClr val="FFFFFF"/>
                          </a:solidFill>
                        </a:rPr>
                        <a:t>Do?</a:t>
                      </a:r>
                      <a:endParaRPr lang="en-US" sz="2400" i="1" dirty="0">
                        <a:solidFill>
                          <a:srgbClr val="FFFFFF"/>
                        </a:solidFill>
                      </a:endParaRPr>
                    </a:p>
                  </a:txBody>
                  <a:tcPr anchor="ctr">
                    <a:lnB w="12700" cap="flat" cmpd="sng" algn="ctr">
                      <a:solidFill>
                        <a:scrgbClr r="0" g="0" b="0"/>
                      </a:solidFill>
                      <a:prstDash val="solid"/>
                      <a:round/>
                      <a:headEnd type="none" w="med" len="med"/>
                      <a:tailEnd type="none" w="med" len="med"/>
                    </a:lnB>
                  </a:tcPr>
                </a:tc>
              </a:tr>
              <a:tr h="2178424">
                <a:tc>
                  <a:txBody>
                    <a:bodyPr/>
                    <a:lstStyle/>
                    <a:p>
                      <a:pPr algn="ctr"/>
                      <a:r>
                        <a:rPr lang="en-US" sz="2800" dirty="0" smtClean="0"/>
                        <a:t>ATL</a:t>
                      </a:r>
                    </a:p>
                    <a:p>
                      <a:pPr algn="ctr"/>
                      <a:r>
                        <a:rPr lang="en-US" sz="2800" dirty="0" smtClean="0"/>
                        <a:t>Mindset</a:t>
                      </a:r>
                      <a:endParaRPr lang="en-US" sz="28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09800">
                <a:tc>
                  <a:txBody>
                    <a:bodyPr/>
                    <a:lstStyle/>
                    <a:p>
                      <a:pPr algn="ctr"/>
                      <a:r>
                        <a:rPr lang="en-US" sz="2800" dirty="0" smtClean="0"/>
                        <a:t>BTL</a:t>
                      </a:r>
                    </a:p>
                    <a:p>
                      <a:pPr algn="ctr"/>
                      <a:r>
                        <a:rPr lang="en-US" sz="2800" dirty="0" smtClean="0"/>
                        <a:t>Mindset</a:t>
                      </a:r>
                      <a:endParaRPr lang="en-US" sz="28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921701681"/>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762000"/>
            <a:ext cx="9000744" cy="4800600"/>
            <a:chOff x="73152" y="843852"/>
            <a:chExt cx="9000744" cy="4566348"/>
          </a:xfrm>
        </p:grpSpPr>
        <p:sp>
          <p:nvSpPr>
            <p:cNvPr id="10" name="Rectangle 9"/>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ectangle 10"/>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38</a:t>
            </a:fld>
            <a:endParaRPr lang="en-US"/>
          </a:p>
        </p:txBody>
      </p:sp>
      <p:sp>
        <p:nvSpPr>
          <p:cNvPr id="2" name="Rectangle 1"/>
          <p:cNvSpPr/>
          <p:nvPr/>
        </p:nvSpPr>
        <p:spPr>
          <a:xfrm>
            <a:off x="1752600" y="1524000"/>
            <a:ext cx="5638800" cy="2800767"/>
          </a:xfrm>
          <a:prstGeom prst="rect">
            <a:avLst/>
          </a:prstGeom>
        </p:spPr>
        <p:txBody>
          <a:bodyPr wrap="square">
            <a:spAutoFit/>
          </a:bodyPr>
          <a:lstStyle/>
          <a:p>
            <a:pPr marL="0" lvl="1" algn="ctr" defTabSz="863600">
              <a:spcBef>
                <a:spcPct val="0"/>
              </a:spcBef>
              <a:tabLst>
                <a:tab pos="914400" algn="l"/>
              </a:tabLst>
            </a:pPr>
            <a:r>
              <a:rPr lang="en-US" sz="8000" u="sng" dirty="0" smtClean="0">
                <a:solidFill>
                  <a:srgbClr val="000000"/>
                </a:solidFill>
              </a:rPr>
              <a:t>R:3</a:t>
            </a:r>
          </a:p>
          <a:p>
            <a:pPr marL="0" lvl="1" algn="ctr" defTabSz="863600">
              <a:spcBef>
                <a:spcPct val="0"/>
              </a:spcBef>
              <a:tabLst>
                <a:tab pos="914400" algn="l"/>
              </a:tabLst>
            </a:pPr>
            <a:r>
              <a:rPr lang="en-US" sz="9600" i="1" dirty="0" smtClean="0">
                <a:solidFill>
                  <a:srgbClr val="000000"/>
                </a:solidFill>
              </a:rPr>
              <a:t>Step Up</a:t>
            </a:r>
            <a:endParaRPr lang="en-US" sz="9600"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554177873"/>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762000"/>
            <a:ext cx="9000744" cy="48006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39</a:t>
            </a:fld>
            <a:endParaRPr lang="en-US"/>
          </a:p>
        </p:txBody>
      </p:sp>
      <p:sp>
        <p:nvSpPr>
          <p:cNvPr id="9" name="TextBox 8"/>
          <p:cNvSpPr txBox="1"/>
          <p:nvPr/>
        </p:nvSpPr>
        <p:spPr>
          <a:xfrm>
            <a:off x="228600" y="1552813"/>
            <a:ext cx="8686800" cy="3323987"/>
          </a:xfrm>
          <a:prstGeom prst="rect">
            <a:avLst/>
          </a:prstGeom>
          <a:noFill/>
        </p:spPr>
        <p:txBody>
          <a:bodyPr wrap="square" rtlCol="0">
            <a:spAutoFit/>
          </a:bodyPr>
          <a:lstStyle/>
          <a:p>
            <a:pPr algn="ctr">
              <a:spcAft>
                <a:spcPts val="1800"/>
              </a:spcAft>
            </a:pPr>
            <a:r>
              <a:rPr lang="en-US" sz="3600" dirty="0" smtClean="0">
                <a:solidFill>
                  <a:srgbClr val="000000"/>
                </a:solidFill>
                <a:latin typeface="+mj-lt"/>
                <a:cs typeface="Helvetica"/>
              </a:rPr>
              <a:t>Life will challenge you. Repeatedly.</a:t>
            </a:r>
          </a:p>
          <a:p>
            <a:pPr algn="ctr">
              <a:spcAft>
                <a:spcPts val="1800"/>
              </a:spcAft>
            </a:pPr>
            <a:r>
              <a:rPr lang="en-US" sz="3600" dirty="0" smtClean="0">
                <a:solidFill>
                  <a:srgbClr val="000000"/>
                </a:solidFill>
                <a:latin typeface="+mj-lt"/>
                <a:cs typeface="Helvetica"/>
              </a:rPr>
              <a:t>If you want any kind of meaningful achievement &amp; success, </a:t>
            </a:r>
            <a:br>
              <a:rPr lang="en-US" sz="3600" dirty="0" smtClean="0">
                <a:solidFill>
                  <a:srgbClr val="000000"/>
                </a:solidFill>
                <a:latin typeface="+mj-lt"/>
                <a:cs typeface="Helvetica"/>
              </a:rPr>
            </a:br>
            <a:r>
              <a:rPr lang="en-US" sz="3600" dirty="0" smtClean="0">
                <a:solidFill>
                  <a:srgbClr val="000000"/>
                </a:solidFill>
                <a:latin typeface="+mj-lt"/>
                <a:cs typeface="Helvetica"/>
              </a:rPr>
              <a:t>you will have to fight for it.</a:t>
            </a:r>
          </a:p>
          <a:p>
            <a:pPr algn="ctr">
              <a:spcAft>
                <a:spcPts val="1800"/>
              </a:spcAft>
            </a:pPr>
            <a:r>
              <a:rPr lang="en-US" sz="3600" i="1" dirty="0" smtClean="0">
                <a:solidFill>
                  <a:srgbClr val="000000"/>
                </a:solidFill>
                <a:latin typeface="+mj-lt"/>
                <a:cs typeface="Helvetica"/>
              </a:rPr>
              <a:t>And that’s a good thing.</a:t>
            </a:r>
            <a:endParaRPr lang="en-US" sz="3600" i="1" dirty="0">
              <a:solidFill>
                <a:srgbClr val="000000"/>
              </a:solidFill>
              <a:latin typeface="+mj-lt"/>
              <a:cs typeface="Helvetica"/>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150847855"/>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ectangle 16"/>
          <p:cNvSpPr/>
          <p:nvPr/>
        </p:nvSpPr>
        <p:spPr>
          <a:xfrm>
            <a:off x="152400" y="152400"/>
            <a:ext cx="8839200" cy="6553200"/>
          </a:xfrm>
          <a:prstGeom prst="rect">
            <a:avLst/>
          </a:prstGeom>
        </p:spPr>
        <p:style>
          <a:lnRef idx="2">
            <a:schemeClr val="accent1"/>
          </a:lnRef>
          <a:fillRef idx="1">
            <a:schemeClr val="lt1"/>
          </a:fillRef>
          <a:effectRef idx="0">
            <a:schemeClr val="accent1"/>
          </a:effectRef>
          <a:fontRef idx="minor">
            <a:schemeClr val="dk1"/>
          </a:fontRef>
        </p:style>
        <p:txBody>
          <a:bodyPr tIns="274320" bIns="182880" rtlCol="0" anchor="t" anchorCtr="0"/>
          <a:lstStyle/>
          <a:p>
            <a:pPr marL="1087438" indent="-346075">
              <a:buFontTx/>
              <a:buAutoNum type="arabicPeriod"/>
            </a:pPr>
            <a:endParaRPr lang="en-US" sz="2000" dirty="0">
              <a:solidFill>
                <a:prstClr val="black"/>
              </a:solidFill>
              <a:latin typeface="Arial Narrow" pitchFamily="34" charset="0"/>
            </a:endParaRPr>
          </a:p>
          <a:p>
            <a:pPr marL="1087438" indent="-346075"/>
            <a:endParaRPr lang="en-US" sz="2000" dirty="0">
              <a:solidFill>
                <a:prstClr val="black"/>
              </a:solidFill>
              <a:latin typeface="Arial Narrow" pitchFamily="34" charset="0"/>
            </a:endParaRPr>
          </a:p>
        </p:txBody>
      </p:sp>
      <p:pic>
        <p:nvPicPr>
          <p:cNvPr id="13" name="Picture 12"/>
          <p:cNvPicPr>
            <a:picLocks noChangeAspect="1"/>
          </p:cNvPicPr>
          <p:nvPr/>
        </p:nvPicPr>
        <p:blipFill>
          <a:blip r:embed="rId3" cstate="print"/>
          <a:stretch>
            <a:fillRect/>
          </a:stretch>
        </p:blipFill>
        <p:spPr>
          <a:xfrm>
            <a:off x="431800" y="1637553"/>
            <a:ext cx="3530600" cy="4153647"/>
          </a:xfrm>
          <a:prstGeom prst="rect">
            <a:avLst/>
          </a:prstGeom>
        </p:spPr>
      </p:pic>
      <p:sp>
        <p:nvSpPr>
          <p:cNvPr id="14" name="Rectangle 13"/>
          <p:cNvSpPr/>
          <p:nvPr/>
        </p:nvSpPr>
        <p:spPr>
          <a:xfrm>
            <a:off x="4114800" y="2652977"/>
            <a:ext cx="4724399" cy="2523768"/>
          </a:xfrm>
          <a:prstGeom prst="rect">
            <a:avLst/>
          </a:prstGeom>
        </p:spPr>
        <p:txBody>
          <a:bodyPr wrap="square">
            <a:spAutoFit/>
          </a:bodyPr>
          <a:lstStyle/>
          <a:p>
            <a:pPr algn="ctr">
              <a:spcAft>
                <a:spcPts val="1200"/>
              </a:spcAft>
            </a:pPr>
            <a:r>
              <a:rPr kumimoji="1" lang="en-US" sz="3600" kern="0" dirty="0" smtClean="0">
                <a:solidFill>
                  <a:prstClr val="black"/>
                </a:solidFill>
                <a:latin typeface="Calibri"/>
                <a:cs typeface="Helvetica"/>
              </a:rPr>
              <a:t>Life skills </a:t>
            </a:r>
            <a:r>
              <a:rPr kumimoji="1" lang="en-US" sz="3600" kern="0" dirty="0" smtClean="0">
                <a:solidFill>
                  <a:prstClr val="black"/>
                </a:solidFill>
                <a:latin typeface="Calibri"/>
                <a:cs typeface="Helvetica Light"/>
              </a:rPr>
              <a:t>drive job skills.</a:t>
            </a:r>
            <a:endParaRPr kumimoji="1" lang="en-US" sz="3600" kern="0" dirty="0">
              <a:solidFill>
                <a:prstClr val="black"/>
              </a:solidFill>
              <a:latin typeface="Calibri"/>
              <a:cs typeface="Helvetica Light"/>
            </a:endParaRPr>
          </a:p>
          <a:p>
            <a:pPr algn="ctr">
              <a:spcAft>
                <a:spcPts val="600"/>
              </a:spcAft>
            </a:pPr>
            <a:r>
              <a:rPr kumimoji="1" lang="en-US" sz="2800" i="1" kern="0" dirty="0" smtClean="0">
                <a:solidFill>
                  <a:prstClr val="black"/>
                </a:solidFill>
                <a:latin typeface="Calibri"/>
                <a:cs typeface="Helvetica Light"/>
              </a:rPr>
              <a:t>No amount of technical</a:t>
            </a:r>
            <a:br>
              <a:rPr kumimoji="1" lang="en-US" sz="2800" i="1" kern="0" dirty="0" smtClean="0">
                <a:solidFill>
                  <a:prstClr val="black"/>
                </a:solidFill>
                <a:latin typeface="Calibri"/>
                <a:cs typeface="Helvetica Light"/>
              </a:rPr>
            </a:br>
            <a:r>
              <a:rPr kumimoji="1" lang="en-US" sz="2800" i="1" kern="0" dirty="0" smtClean="0">
                <a:solidFill>
                  <a:prstClr val="black"/>
                </a:solidFill>
                <a:latin typeface="Calibri"/>
                <a:cs typeface="Helvetica Light"/>
              </a:rPr>
              <a:t>competence can overcome</a:t>
            </a:r>
            <a:br>
              <a:rPr kumimoji="1" lang="en-US" sz="2800" i="1" kern="0" dirty="0" smtClean="0">
                <a:solidFill>
                  <a:prstClr val="black"/>
                </a:solidFill>
                <a:latin typeface="Calibri"/>
                <a:cs typeface="Helvetica Light"/>
              </a:rPr>
            </a:br>
            <a:r>
              <a:rPr kumimoji="1" lang="en-US" sz="2800" i="1" kern="0" dirty="0" smtClean="0">
                <a:solidFill>
                  <a:prstClr val="black"/>
                </a:solidFill>
                <a:latin typeface="Calibri"/>
                <a:cs typeface="Helvetica Light"/>
              </a:rPr>
              <a:t>a lack of personal effectiveness.</a:t>
            </a:r>
            <a:endParaRPr lang="en-US" sz="2800" i="1" dirty="0">
              <a:solidFill>
                <a:prstClr val="black"/>
              </a:solidFill>
              <a:latin typeface="Calibri"/>
            </a:endParaRPr>
          </a:p>
        </p:txBody>
      </p:sp>
      <p:sp>
        <p:nvSpPr>
          <p:cNvPr id="15" name="TextBox 14"/>
          <p:cNvSpPr txBox="1"/>
          <p:nvPr/>
        </p:nvSpPr>
        <p:spPr>
          <a:xfrm>
            <a:off x="3124200" y="304800"/>
            <a:ext cx="2952626" cy="923330"/>
          </a:xfrm>
          <a:prstGeom prst="rect">
            <a:avLst/>
          </a:prstGeom>
          <a:noFill/>
        </p:spPr>
        <p:txBody>
          <a:bodyPr wrap="none" rtlCol="0">
            <a:spAutoFit/>
          </a:bodyPr>
          <a:lstStyle/>
          <a:p>
            <a:r>
              <a:rPr lang="en-US" sz="5400" u="sng" dirty="0" smtClean="0">
                <a:solidFill>
                  <a:prstClr val="black"/>
                </a:solidFill>
                <a:latin typeface="Calibri"/>
              </a:rPr>
              <a:t>Reality #1</a:t>
            </a:r>
            <a:endParaRPr lang="en-US" sz="5400" u="sng" dirty="0">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851218957"/>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990600"/>
            <a:ext cx="9000744" cy="38862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40</a:t>
            </a:fld>
            <a:endParaRPr lang="en-US"/>
          </a:p>
        </p:txBody>
      </p:sp>
      <p:sp>
        <p:nvSpPr>
          <p:cNvPr id="9" name="TextBox 8"/>
          <p:cNvSpPr txBox="1"/>
          <p:nvPr/>
        </p:nvSpPr>
        <p:spPr>
          <a:xfrm>
            <a:off x="152400" y="2055673"/>
            <a:ext cx="8686800" cy="1754327"/>
          </a:xfrm>
          <a:prstGeom prst="rect">
            <a:avLst/>
          </a:prstGeom>
          <a:noFill/>
        </p:spPr>
        <p:txBody>
          <a:bodyPr wrap="square" rtlCol="0">
            <a:spAutoFit/>
          </a:bodyPr>
          <a:lstStyle/>
          <a:p>
            <a:pPr algn="ctr">
              <a:spcAft>
                <a:spcPts val="1800"/>
              </a:spcAft>
            </a:pPr>
            <a:r>
              <a:rPr lang="en-US" sz="3600" dirty="0" smtClean="0">
                <a:solidFill>
                  <a:srgbClr val="000000"/>
                </a:solidFill>
                <a:latin typeface="+mj-lt"/>
                <a:cs typeface="Helvetica"/>
              </a:rPr>
              <a:t>It is your responsibility to understand the situation, be clear about what is required </a:t>
            </a:r>
            <a:br>
              <a:rPr lang="en-US" sz="3600" dirty="0" smtClean="0">
                <a:solidFill>
                  <a:srgbClr val="000000"/>
                </a:solidFill>
                <a:latin typeface="+mj-lt"/>
                <a:cs typeface="Helvetica"/>
              </a:rPr>
            </a:br>
            <a:r>
              <a:rPr lang="en-US" sz="3600" dirty="0" smtClean="0">
                <a:solidFill>
                  <a:srgbClr val="000000"/>
                </a:solidFill>
                <a:latin typeface="+mj-lt"/>
                <a:cs typeface="Helvetica"/>
              </a:rPr>
              <a:t>of you, and then respond Above the Line.</a:t>
            </a:r>
            <a:endParaRPr lang="en-US" sz="3600" i="1" dirty="0">
              <a:solidFill>
                <a:srgbClr val="000000"/>
              </a:solidFill>
              <a:latin typeface="+mj-lt"/>
              <a:cs typeface="Helvetica"/>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167183313"/>
      </p:ext>
    </p:extLst>
  </p:cSld>
  <p:clrMapOvr>
    <a:masterClrMapping/>
  </p:clrMapOvr>
  <p:transition spd="slow">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990600"/>
            <a:ext cx="9000744" cy="38862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41</a:t>
            </a:fld>
            <a:endParaRPr lang="en-US"/>
          </a:p>
        </p:txBody>
      </p:sp>
      <p:sp>
        <p:nvSpPr>
          <p:cNvPr id="2" name="Rectangle 1"/>
          <p:cNvSpPr/>
          <p:nvPr/>
        </p:nvSpPr>
        <p:spPr>
          <a:xfrm>
            <a:off x="609600" y="1818382"/>
            <a:ext cx="7924800" cy="923330"/>
          </a:xfrm>
          <a:prstGeom prst="rect">
            <a:avLst/>
          </a:prstGeom>
        </p:spPr>
        <p:txBody>
          <a:bodyPr wrap="square">
            <a:spAutoFit/>
          </a:bodyPr>
          <a:lstStyle/>
          <a:p>
            <a:pPr marL="0" lvl="1" algn="ctr" defTabSz="863600">
              <a:spcBef>
                <a:spcPct val="0"/>
              </a:spcBef>
              <a:spcAft>
                <a:spcPts val="1200"/>
              </a:spcAft>
              <a:tabLst>
                <a:tab pos="914400" algn="l"/>
              </a:tabLst>
            </a:pPr>
            <a:r>
              <a:rPr lang="en-US" sz="5400" b="1" i="1" u="sng" dirty="0" smtClean="0">
                <a:solidFill>
                  <a:srgbClr val="000000"/>
                </a:solidFill>
              </a:rPr>
              <a:t>Step Up Now</a:t>
            </a:r>
            <a:endParaRPr lang="en-US" sz="5400" b="1" i="1" u="sng" dirty="0">
              <a:solidFill>
                <a:srgbClr val="000000"/>
              </a:solidFill>
            </a:endParaRPr>
          </a:p>
        </p:txBody>
      </p:sp>
      <p:sp>
        <p:nvSpPr>
          <p:cNvPr id="9" name="Rectangle 8"/>
          <p:cNvSpPr/>
          <p:nvPr/>
        </p:nvSpPr>
        <p:spPr>
          <a:xfrm>
            <a:off x="381000" y="2808982"/>
            <a:ext cx="8077200" cy="1200329"/>
          </a:xfrm>
          <a:prstGeom prst="rect">
            <a:avLst/>
          </a:prstGeom>
        </p:spPr>
        <p:txBody>
          <a:bodyPr wrap="square">
            <a:spAutoFit/>
          </a:bodyPr>
          <a:lstStyle/>
          <a:p>
            <a:pPr marL="0" lvl="1" algn="ctr" defTabSz="863600">
              <a:spcBef>
                <a:spcPct val="0"/>
              </a:spcBef>
              <a:spcAft>
                <a:spcPts val="1200"/>
              </a:spcAft>
              <a:tabLst>
                <a:tab pos="914400" algn="l"/>
              </a:tabLst>
            </a:pPr>
            <a:r>
              <a:rPr lang="en-US" sz="3600" dirty="0" smtClean="0">
                <a:solidFill>
                  <a:srgbClr val="000000"/>
                </a:solidFill>
              </a:rPr>
              <a:t>The R Factor happens in the moment.</a:t>
            </a:r>
            <a:br>
              <a:rPr lang="en-US" sz="3600" dirty="0" smtClean="0">
                <a:solidFill>
                  <a:srgbClr val="000000"/>
                </a:solidFill>
              </a:rPr>
            </a:br>
            <a:r>
              <a:rPr lang="en-US" sz="3600" dirty="0" smtClean="0">
                <a:solidFill>
                  <a:srgbClr val="000000"/>
                </a:solidFill>
              </a:rPr>
              <a:t>Win the moment.</a:t>
            </a: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123588752"/>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838200"/>
            <a:ext cx="9000744" cy="46482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42</a:t>
            </a:fld>
            <a:endParaRPr lang="en-US"/>
          </a:p>
        </p:txBody>
      </p:sp>
      <p:sp>
        <p:nvSpPr>
          <p:cNvPr id="2" name="Rectangle 1"/>
          <p:cNvSpPr/>
          <p:nvPr/>
        </p:nvSpPr>
        <p:spPr>
          <a:xfrm>
            <a:off x="609600" y="1440359"/>
            <a:ext cx="7924800" cy="923330"/>
          </a:xfrm>
          <a:prstGeom prst="rect">
            <a:avLst/>
          </a:prstGeom>
        </p:spPr>
        <p:txBody>
          <a:bodyPr wrap="square">
            <a:spAutoFit/>
          </a:bodyPr>
          <a:lstStyle/>
          <a:p>
            <a:pPr marL="0" lvl="1" algn="ctr" defTabSz="863600">
              <a:spcBef>
                <a:spcPct val="0"/>
              </a:spcBef>
              <a:spcAft>
                <a:spcPts val="1200"/>
              </a:spcAft>
              <a:tabLst>
                <a:tab pos="914400" algn="l"/>
              </a:tabLst>
            </a:pPr>
            <a:r>
              <a:rPr lang="en-US" sz="5400" b="1" i="1" u="sng" dirty="0" smtClean="0">
                <a:solidFill>
                  <a:srgbClr val="000000"/>
                </a:solidFill>
              </a:rPr>
              <a:t>Step Up Today</a:t>
            </a:r>
            <a:endParaRPr lang="en-US" sz="5400" b="1" i="1" u="sng" dirty="0">
              <a:solidFill>
                <a:srgbClr val="000000"/>
              </a:solidFill>
            </a:endParaRPr>
          </a:p>
        </p:txBody>
      </p:sp>
      <p:sp>
        <p:nvSpPr>
          <p:cNvPr id="5" name="Rectangle 4"/>
          <p:cNvSpPr/>
          <p:nvPr/>
        </p:nvSpPr>
        <p:spPr>
          <a:xfrm>
            <a:off x="533400" y="2514600"/>
            <a:ext cx="8153400" cy="1908215"/>
          </a:xfrm>
          <a:prstGeom prst="rect">
            <a:avLst/>
          </a:prstGeom>
        </p:spPr>
        <p:txBody>
          <a:bodyPr wrap="square">
            <a:spAutoFit/>
          </a:bodyPr>
          <a:lstStyle/>
          <a:p>
            <a:pPr algn="ctr">
              <a:spcAft>
                <a:spcPts val="1200"/>
              </a:spcAft>
            </a:pPr>
            <a:r>
              <a:rPr lang="en-US" sz="3600" dirty="0">
                <a:solidFill>
                  <a:srgbClr val="000000"/>
                </a:solidFill>
              </a:rPr>
              <a:t>Success is cumulative &amp; progressive. </a:t>
            </a:r>
            <a:br>
              <a:rPr lang="en-US" sz="3600" dirty="0">
                <a:solidFill>
                  <a:srgbClr val="000000"/>
                </a:solidFill>
              </a:rPr>
            </a:br>
            <a:r>
              <a:rPr lang="en-US" sz="3600" dirty="0">
                <a:solidFill>
                  <a:srgbClr val="000000"/>
                </a:solidFill>
              </a:rPr>
              <a:t>It is the result of what you do every day.</a:t>
            </a:r>
          </a:p>
          <a:p>
            <a:pPr algn="ctr"/>
            <a:r>
              <a:rPr lang="en-US" sz="3600" i="1" dirty="0">
                <a:solidFill>
                  <a:srgbClr val="000000"/>
                </a:solidFill>
              </a:rPr>
              <a:t>So is failure.</a:t>
            </a: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444403003"/>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838200"/>
            <a:ext cx="9000744" cy="46482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43</a:t>
            </a:fld>
            <a:endParaRPr lang="en-US"/>
          </a:p>
        </p:txBody>
      </p:sp>
      <p:sp>
        <p:nvSpPr>
          <p:cNvPr id="9" name="TextBox 8"/>
          <p:cNvSpPr txBox="1"/>
          <p:nvPr/>
        </p:nvSpPr>
        <p:spPr>
          <a:xfrm>
            <a:off x="228600" y="1524000"/>
            <a:ext cx="8686800" cy="3170099"/>
          </a:xfrm>
          <a:prstGeom prst="rect">
            <a:avLst/>
          </a:prstGeom>
          <a:noFill/>
        </p:spPr>
        <p:txBody>
          <a:bodyPr wrap="square" rtlCol="0">
            <a:spAutoFit/>
          </a:bodyPr>
          <a:lstStyle/>
          <a:p>
            <a:pPr algn="ctr">
              <a:spcAft>
                <a:spcPts val="1200"/>
              </a:spcAft>
            </a:pPr>
            <a:r>
              <a:rPr lang="en-US" sz="3800" dirty="0" smtClean="0">
                <a:solidFill>
                  <a:schemeClr val="bg1"/>
                </a:solidFill>
              </a:rPr>
              <a:t>Sometimes it’s a grind.</a:t>
            </a:r>
            <a:br>
              <a:rPr lang="en-US" sz="3800" dirty="0" smtClean="0">
                <a:solidFill>
                  <a:schemeClr val="bg1"/>
                </a:solidFill>
              </a:rPr>
            </a:br>
            <a:r>
              <a:rPr lang="en-US" sz="3800" dirty="0" smtClean="0">
                <a:solidFill>
                  <a:schemeClr val="bg1"/>
                </a:solidFill>
              </a:rPr>
              <a:t>Sometimes there are tedious &amp; uncomfortable things that are </a:t>
            </a:r>
            <a:br>
              <a:rPr lang="en-US" sz="3800" dirty="0" smtClean="0">
                <a:solidFill>
                  <a:schemeClr val="bg1"/>
                </a:solidFill>
              </a:rPr>
            </a:br>
            <a:r>
              <a:rPr lang="en-US" sz="3800" dirty="0" smtClean="0">
                <a:solidFill>
                  <a:schemeClr val="bg1"/>
                </a:solidFill>
              </a:rPr>
              <a:t>required for success.</a:t>
            </a:r>
          </a:p>
          <a:p>
            <a:pPr algn="ctr"/>
            <a:r>
              <a:rPr lang="en-US" sz="3800" b="1" i="1" dirty="0" smtClean="0">
                <a:solidFill>
                  <a:schemeClr val="bg1"/>
                </a:solidFill>
              </a:rPr>
              <a:t>Embrace the grind!</a:t>
            </a:r>
            <a:endParaRPr lang="en-US" sz="3800" b="1" i="1" dirty="0">
              <a:solidFill>
                <a:schemeClr val="bg1"/>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682949051"/>
      </p:ext>
    </p:extLst>
  </p:cSld>
  <p:clrMapOvr>
    <a:masterClrMapping/>
  </p:clrMapOvr>
  <p:transition spd="slow">
    <p:wheel spokes="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685800"/>
            <a:ext cx="9000744" cy="46482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44</a:t>
            </a:fld>
            <a:endParaRPr lang="en-US"/>
          </a:p>
        </p:txBody>
      </p:sp>
      <p:sp>
        <p:nvSpPr>
          <p:cNvPr id="2" name="Rectangle 1"/>
          <p:cNvSpPr/>
          <p:nvPr/>
        </p:nvSpPr>
        <p:spPr>
          <a:xfrm>
            <a:off x="609600" y="1295400"/>
            <a:ext cx="7924800" cy="830997"/>
          </a:xfrm>
          <a:prstGeom prst="rect">
            <a:avLst/>
          </a:prstGeom>
        </p:spPr>
        <p:txBody>
          <a:bodyPr wrap="square">
            <a:spAutoFit/>
          </a:bodyPr>
          <a:lstStyle/>
          <a:p>
            <a:pPr marL="0" lvl="1" algn="ctr" defTabSz="863600">
              <a:spcBef>
                <a:spcPct val="0"/>
              </a:spcBef>
              <a:spcAft>
                <a:spcPts val="1200"/>
              </a:spcAft>
              <a:tabLst>
                <a:tab pos="914400" algn="l"/>
              </a:tabLst>
            </a:pPr>
            <a:r>
              <a:rPr lang="en-US" sz="4800" b="1" i="1" u="sng" dirty="0" smtClean="0">
                <a:solidFill>
                  <a:srgbClr val="000000"/>
                </a:solidFill>
              </a:rPr>
              <a:t>Step Up to Predictable E’s</a:t>
            </a:r>
            <a:endParaRPr lang="en-US" sz="4800" b="1" i="1" u="sng" dirty="0">
              <a:solidFill>
                <a:srgbClr val="000000"/>
              </a:solidFill>
            </a:endParaRPr>
          </a:p>
        </p:txBody>
      </p:sp>
      <p:sp>
        <p:nvSpPr>
          <p:cNvPr id="9" name="Rectangle 8"/>
          <p:cNvSpPr/>
          <p:nvPr/>
        </p:nvSpPr>
        <p:spPr>
          <a:xfrm>
            <a:off x="1066800" y="2208073"/>
            <a:ext cx="6858000" cy="2308324"/>
          </a:xfrm>
          <a:prstGeom prst="rect">
            <a:avLst/>
          </a:prstGeom>
        </p:spPr>
        <p:txBody>
          <a:bodyPr wrap="square">
            <a:spAutoFit/>
          </a:bodyPr>
          <a:lstStyle/>
          <a:p>
            <a:pPr marL="0" lvl="1" algn="ctr" defTabSz="863600">
              <a:spcBef>
                <a:spcPct val="0"/>
              </a:spcBef>
              <a:tabLst>
                <a:tab pos="914400" algn="l"/>
              </a:tabLst>
            </a:pPr>
            <a:r>
              <a:rPr lang="en-US" sz="3600" dirty="0" smtClean="0">
                <a:solidFill>
                  <a:srgbClr val="000000"/>
                </a:solidFill>
              </a:rPr>
              <a:t>Recognize the patterns of events that you experience and be clear about what actions work best in response to those events.</a:t>
            </a: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703032655"/>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01D70C-87ED-4A23-B647-337BB07F6491}" type="slidenum">
              <a:rPr lang="en-US" smtClean="0"/>
              <a:pPr/>
              <a:t>45</a:t>
            </a:fld>
            <a:endParaRPr lang="en-US"/>
          </a:p>
        </p:txBody>
      </p:sp>
      <p:sp>
        <p:nvSpPr>
          <p:cNvPr id="9" name="TextBox 8"/>
          <p:cNvSpPr txBox="1"/>
          <p:nvPr/>
        </p:nvSpPr>
        <p:spPr>
          <a:xfrm>
            <a:off x="914400" y="1676400"/>
            <a:ext cx="7315200" cy="3231654"/>
          </a:xfrm>
          <a:prstGeom prst="rect">
            <a:avLst/>
          </a:prstGeom>
          <a:noFill/>
        </p:spPr>
        <p:txBody>
          <a:bodyPr wrap="square" rtlCol="0">
            <a:spAutoFit/>
          </a:bodyPr>
          <a:lstStyle/>
          <a:p>
            <a:pPr algn="ctr"/>
            <a:r>
              <a:rPr lang="en-US" sz="3600" dirty="0"/>
              <a:t>For every </a:t>
            </a:r>
            <a:r>
              <a:rPr lang="en-US" sz="3600" dirty="0" smtClean="0"/>
              <a:t>predictable </a:t>
            </a:r>
            <a:r>
              <a:rPr lang="en-US" sz="3600" dirty="0"/>
              <a:t>E  </a:t>
            </a:r>
            <a:r>
              <a:rPr lang="en-US" sz="3600" dirty="0" smtClean="0"/>
              <a:t>that </a:t>
            </a:r>
            <a:r>
              <a:rPr lang="en-US" sz="3600" dirty="0"/>
              <a:t>you experience, </a:t>
            </a:r>
            <a:r>
              <a:rPr lang="en-US" sz="3600" dirty="0" smtClean="0"/>
              <a:t>the </a:t>
            </a:r>
            <a:r>
              <a:rPr lang="en-US" sz="3600" dirty="0"/>
              <a:t>reality is very straightforward: </a:t>
            </a:r>
            <a:br>
              <a:rPr lang="en-US" sz="3600" dirty="0"/>
            </a:br>
            <a:endParaRPr lang="en-US" sz="2400" dirty="0" smtClean="0"/>
          </a:p>
          <a:p>
            <a:pPr algn="ctr"/>
            <a:r>
              <a:rPr lang="en-US" sz="3600" b="1" i="1" dirty="0" smtClean="0"/>
              <a:t>If </a:t>
            </a:r>
            <a:r>
              <a:rPr lang="en-US" sz="3600" b="1" i="1" dirty="0"/>
              <a:t>your response doesn’t change, </a:t>
            </a:r>
            <a:r>
              <a:rPr lang="en-US" sz="3600" b="1" i="1" dirty="0" smtClean="0"/>
              <a:t/>
            </a:r>
            <a:br>
              <a:rPr lang="en-US" sz="3600" b="1" i="1" dirty="0" smtClean="0"/>
            </a:br>
            <a:r>
              <a:rPr lang="en-US" sz="3600" b="1" i="1" dirty="0" smtClean="0"/>
              <a:t>the </a:t>
            </a:r>
            <a:r>
              <a:rPr lang="en-US" sz="3600" b="1" i="1" dirty="0"/>
              <a:t>outcome won’t change.</a:t>
            </a:r>
          </a:p>
        </p:txBody>
      </p:sp>
      <p:sp>
        <p:nvSpPr>
          <p:cNvPr id="10" name="Rectangle 9"/>
          <p:cNvSpPr/>
          <p:nvPr/>
        </p:nvSpPr>
        <p:spPr>
          <a:xfrm>
            <a:off x="914400" y="1219200"/>
            <a:ext cx="7391400" cy="4191000"/>
          </a:xfrm>
          <a:prstGeom prst="rect">
            <a:avLst/>
          </a:prstGeom>
          <a:noFill/>
          <a:ln w="57150" cmpd="sng">
            <a:solidFill>
              <a:srgbClr val="DB57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96991455"/>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1450093" y="2133600"/>
            <a:ext cx="6449627" cy="2123658"/>
          </a:xfrm>
          <a:prstGeom prst="rect">
            <a:avLst/>
          </a:prstGeom>
        </p:spPr>
        <p:txBody>
          <a:bodyPr wrap="none">
            <a:spAutoFit/>
          </a:bodyPr>
          <a:lstStyle/>
          <a:p>
            <a:pPr algn="ctr"/>
            <a:r>
              <a:rPr lang="en-US" sz="4400" dirty="0" smtClean="0">
                <a:solidFill>
                  <a:srgbClr val="FFFFFF"/>
                </a:solidFill>
                <a:cs typeface="Arial" pitchFamily="34" charset="0"/>
              </a:rPr>
              <a:t>For you,</a:t>
            </a:r>
            <a:br>
              <a:rPr lang="en-US" sz="4400" dirty="0" smtClean="0">
                <a:solidFill>
                  <a:srgbClr val="FFFFFF"/>
                </a:solidFill>
                <a:cs typeface="Arial" pitchFamily="34" charset="0"/>
              </a:rPr>
            </a:br>
            <a:r>
              <a:rPr lang="en-US" sz="4400" dirty="0" smtClean="0">
                <a:solidFill>
                  <a:srgbClr val="FFFFFF"/>
                </a:solidFill>
                <a:cs typeface="Arial" pitchFamily="34" charset="0"/>
              </a:rPr>
              <a:t>w</a:t>
            </a:r>
            <a:r>
              <a:rPr lang="en-US" sz="4400" dirty="0" smtClean="0">
                <a:solidFill>
                  <a:srgbClr val="FFFFFF"/>
                </a:solidFill>
                <a:effectLst/>
                <a:cs typeface="Arial" pitchFamily="34" charset="0"/>
              </a:rPr>
              <a:t>hat events tend to trigger</a:t>
            </a:r>
            <a:br>
              <a:rPr lang="en-US" sz="4400" dirty="0" smtClean="0">
                <a:solidFill>
                  <a:srgbClr val="FFFFFF"/>
                </a:solidFill>
                <a:effectLst/>
                <a:cs typeface="Arial" pitchFamily="34" charset="0"/>
              </a:rPr>
            </a:br>
            <a:r>
              <a:rPr lang="en-US" sz="4400" dirty="0" smtClean="0">
                <a:solidFill>
                  <a:srgbClr val="FFFFFF"/>
                </a:solidFill>
                <a:effectLst/>
                <a:cs typeface="Arial" pitchFamily="34" charset="0"/>
              </a:rPr>
              <a:t>a BTL response?</a:t>
            </a:r>
          </a:p>
        </p:txBody>
      </p:sp>
      <p:sp>
        <p:nvSpPr>
          <p:cNvPr id="2" name="Rectangle 1"/>
          <p:cNvSpPr/>
          <p:nvPr/>
        </p:nvSpPr>
        <p:spPr>
          <a:xfrm>
            <a:off x="914400" y="1219200"/>
            <a:ext cx="7391400" cy="4191000"/>
          </a:xfrm>
          <a:prstGeom prst="rect">
            <a:avLst/>
          </a:prstGeom>
          <a:noFill/>
          <a:ln w="57150" cmpd="sng">
            <a:solidFill>
              <a:srgbClr val="DB57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922977491"/>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3124" y="0"/>
            <a:ext cx="9216999" cy="6858000"/>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8" name="Group 27"/>
          <p:cNvGrpSpPr/>
          <p:nvPr/>
        </p:nvGrpSpPr>
        <p:grpSpPr>
          <a:xfrm>
            <a:off x="493888" y="379236"/>
            <a:ext cx="8174638" cy="5945364"/>
            <a:chOff x="493888" y="379236"/>
            <a:chExt cx="8174638" cy="5945364"/>
          </a:xfrm>
        </p:grpSpPr>
        <p:sp>
          <p:nvSpPr>
            <p:cNvPr id="2" name="Rectangle 1"/>
            <p:cNvSpPr/>
            <p:nvPr/>
          </p:nvSpPr>
          <p:spPr>
            <a:xfrm>
              <a:off x="493888" y="1369836"/>
              <a:ext cx="2514600" cy="4953000"/>
            </a:xfrm>
            <a:prstGeom prst="rect">
              <a:avLst/>
            </a:prstGeom>
            <a:solidFill>
              <a:schemeClr val="tx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93888" y="379236"/>
              <a:ext cx="2514600" cy="990600"/>
            </a:xfrm>
            <a:prstGeom prst="rect">
              <a:avLst/>
            </a:prstGeom>
            <a:solidFill>
              <a:schemeClr val="tx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Event</a:t>
              </a:r>
              <a:endParaRPr lang="en-US" sz="3200" dirty="0">
                <a:solidFill>
                  <a:schemeClr val="bg1"/>
                </a:solidFill>
              </a:endParaRPr>
            </a:p>
          </p:txBody>
        </p:sp>
        <p:sp>
          <p:nvSpPr>
            <p:cNvPr id="11" name="Rectangle 10"/>
            <p:cNvSpPr/>
            <p:nvPr/>
          </p:nvSpPr>
          <p:spPr>
            <a:xfrm>
              <a:off x="3019778" y="1371600"/>
              <a:ext cx="2819400" cy="2339622"/>
            </a:xfrm>
            <a:prstGeom prst="rect">
              <a:avLst/>
            </a:prstGeom>
            <a:solidFill>
              <a:schemeClr val="tx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tIns="182880" rtlCol="0" anchor="t" anchorCtr="0"/>
            <a:lstStyle/>
            <a:p>
              <a:pPr algn="ctr">
                <a:spcBef>
                  <a:spcPts val="600"/>
                </a:spcBef>
              </a:pPr>
              <a:r>
                <a:rPr lang="en-US" i="1" dirty="0" smtClean="0">
                  <a:solidFill>
                    <a:srgbClr val="000000"/>
                  </a:solidFill>
                </a:rPr>
                <a:t>Above the Line</a:t>
              </a:r>
              <a:endParaRPr lang="en-US" i="1" dirty="0">
                <a:solidFill>
                  <a:srgbClr val="000000"/>
                </a:solidFill>
              </a:endParaRPr>
            </a:p>
          </p:txBody>
        </p:sp>
        <p:sp>
          <p:nvSpPr>
            <p:cNvPr id="15" name="Rectangle 14"/>
            <p:cNvSpPr/>
            <p:nvPr/>
          </p:nvSpPr>
          <p:spPr>
            <a:xfrm>
              <a:off x="3019778" y="381000"/>
              <a:ext cx="2819400" cy="990600"/>
            </a:xfrm>
            <a:prstGeom prst="rect">
              <a:avLst/>
            </a:prstGeom>
            <a:solidFill>
              <a:schemeClr val="tx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Response</a:t>
              </a:r>
              <a:endParaRPr lang="en-US" sz="3200" dirty="0">
                <a:solidFill>
                  <a:schemeClr val="bg1"/>
                </a:solidFill>
              </a:endParaRPr>
            </a:p>
          </p:txBody>
        </p:sp>
        <p:sp>
          <p:nvSpPr>
            <p:cNvPr id="16" name="Rectangle 15"/>
            <p:cNvSpPr/>
            <p:nvPr/>
          </p:nvSpPr>
          <p:spPr>
            <a:xfrm>
              <a:off x="5839178" y="382764"/>
              <a:ext cx="2819400" cy="990600"/>
            </a:xfrm>
            <a:prstGeom prst="rect">
              <a:avLst/>
            </a:prstGeom>
            <a:solidFill>
              <a:schemeClr val="tx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Outcome</a:t>
              </a:r>
              <a:endParaRPr lang="en-US" sz="3200" dirty="0">
                <a:solidFill>
                  <a:schemeClr val="bg1"/>
                </a:solidFill>
              </a:endParaRPr>
            </a:p>
          </p:txBody>
        </p:sp>
        <p:sp>
          <p:nvSpPr>
            <p:cNvPr id="20" name="Rectangle 19"/>
            <p:cNvSpPr/>
            <p:nvPr/>
          </p:nvSpPr>
          <p:spPr>
            <a:xfrm>
              <a:off x="5839178" y="1371600"/>
              <a:ext cx="2819400" cy="2339622"/>
            </a:xfrm>
            <a:prstGeom prst="rect">
              <a:avLst/>
            </a:prstGeom>
            <a:solidFill>
              <a:schemeClr val="tx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tIns="182880" rtlCol="0" anchor="t" anchorCtr="0"/>
            <a:lstStyle/>
            <a:p>
              <a:pPr algn="ctr">
                <a:spcBef>
                  <a:spcPts val="600"/>
                </a:spcBef>
              </a:pPr>
              <a:r>
                <a:rPr lang="en-US" i="1" dirty="0" smtClean="0">
                  <a:solidFill>
                    <a:srgbClr val="000000"/>
                  </a:solidFill>
                </a:rPr>
                <a:t>Above the Line</a:t>
              </a:r>
              <a:endParaRPr lang="en-US" i="1" dirty="0">
                <a:solidFill>
                  <a:srgbClr val="000000"/>
                </a:solidFill>
              </a:endParaRPr>
            </a:p>
          </p:txBody>
        </p:sp>
        <p:sp>
          <p:nvSpPr>
            <p:cNvPr id="21" name="Rectangle 20"/>
            <p:cNvSpPr/>
            <p:nvPr/>
          </p:nvSpPr>
          <p:spPr>
            <a:xfrm>
              <a:off x="3019778" y="3733800"/>
              <a:ext cx="2819400" cy="2590800"/>
            </a:xfrm>
            <a:prstGeom prst="rect">
              <a:avLst/>
            </a:prstGeom>
            <a:solidFill>
              <a:schemeClr val="tx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tIns="182880" rtlCol="0" anchor="t" anchorCtr="0"/>
            <a:lstStyle/>
            <a:p>
              <a:pPr algn="ctr">
                <a:spcBef>
                  <a:spcPts val="600"/>
                </a:spcBef>
              </a:pPr>
              <a:r>
                <a:rPr lang="en-US" i="1" dirty="0" smtClean="0">
                  <a:solidFill>
                    <a:srgbClr val="000000"/>
                  </a:solidFill>
                </a:rPr>
                <a:t>Below the Line</a:t>
              </a:r>
              <a:endParaRPr lang="en-US" i="1" dirty="0">
                <a:solidFill>
                  <a:srgbClr val="000000"/>
                </a:solidFill>
              </a:endParaRPr>
            </a:p>
          </p:txBody>
        </p:sp>
        <p:sp>
          <p:nvSpPr>
            <p:cNvPr id="22" name="Rectangle 21"/>
            <p:cNvSpPr/>
            <p:nvPr/>
          </p:nvSpPr>
          <p:spPr>
            <a:xfrm>
              <a:off x="5839178" y="3733800"/>
              <a:ext cx="2819400" cy="2590800"/>
            </a:xfrm>
            <a:prstGeom prst="rect">
              <a:avLst/>
            </a:prstGeom>
            <a:solidFill>
              <a:schemeClr val="tx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tIns="182880" rtlCol="0" anchor="t" anchorCtr="0"/>
            <a:lstStyle/>
            <a:p>
              <a:pPr algn="ctr">
                <a:spcBef>
                  <a:spcPts val="600"/>
                </a:spcBef>
              </a:pPr>
              <a:r>
                <a:rPr lang="en-US" i="1" dirty="0" smtClean="0">
                  <a:solidFill>
                    <a:srgbClr val="000000"/>
                  </a:solidFill>
                </a:rPr>
                <a:t>Below the Line</a:t>
              </a:r>
              <a:endParaRPr lang="en-US" i="1" dirty="0">
                <a:solidFill>
                  <a:srgbClr val="000000"/>
                </a:solidFill>
              </a:endParaRPr>
            </a:p>
          </p:txBody>
        </p:sp>
        <p:cxnSp>
          <p:nvCxnSpPr>
            <p:cNvPr id="24" name="Straight Connector 23"/>
            <p:cNvCxnSpPr/>
            <p:nvPr/>
          </p:nvCxnSpPr>
          <p:spPr>
            <a:xfrm flipH="1" flipV="1">
              <a:off x="3006121" y="3718509"/>
              <a:ext cx="5662405" cy="15291"/>
            </a:xfrm>
            <a:prstGeom prst="line">
              <a:avLst/>
            </a:prstGeom>
            <a:ln w="57150" cmpd="sng">
              <a:solidFill>
                <a:srgbClr val="000000"/>
              </a:solidFill>
            </a:ln>
            <a:effectLst>
              <a:glow rad="63500">
                <a:schemeClr val="accent2">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184353914"/>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533400"/>
            <a:ext cx="9000744" cy="46482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48</a:t>
            </a:fld>
            <a:endParaRPr lang="en-US"/>
          </a:p>
        </p:txBody>
      </p:sp>
      <p:sp>
        <p:nvSpPr>
          <p:cNvPr id="2" name="Rectangle 1"/>
          <p:cNvSpPr/>
          <p:nvPr/>
        </p:nvSpPr>
        <p:spPr>
          <a:xfrm>
            <a:off x="609600" y="1600200"/>
            <a:ext cx="7924800" cy="923330"/>
          </a:xfrm>
          <a:prstGeom prst="rect">
            <a:avLst/>
          </a:prstGeom>
        </p:spPr>
        <p:txBody>
          <a:bodyPr wrap="square">
            <a:spAutoFit/>
          </a:bodyPr>
          <a:lstStyle/>
          <a:p>
            <a:pPr marL="0" lvl="1" algn="ctr" defTabSz="863600">
              <a:spcBef>
                <a:spcPct val="0"/>
              </a:spcBef>
              <a:spcAft>
                <a:spcPts val="1200"/>
              </a:spcAft>
              <a:tabLst>
                <a:tab pos="914400" algn="l"/>
              </a:tabLst>
            </a:pPr>
            <a:r>
              <a:rPr lang="en-US" sz="5400" b="1" i="1" u="sng" dirty="0" smtClean="0">
                <a:solidFill>
                  <a:srgbClr val="000000"/>
                </a:solidFill>
              </a:rPr>
              <a:t>Step Up to Adversity</a:t>
            </a:r>
            <a:endParaRPr lang="en-US" sz="5400" b="1" i="1" u="sng" dirty="0">
              <a:solidFill>
                <a:srgbClr val="000000"/>
              </a:solidFill>
            </a:endParaRPr>
          </a:p>
        </p:txBody>
      </p:sp>
      <p:sp>
        <p:nvSpPr>
          <p:cNvPr id="9" name="TextBox 8"/>
          <p:cNvSpPr txBox="1"/>
          <p:nvPr/>
        </p:nvSpPr>
        <p:spPr>
          <a:xfrm>
            <a:off x="152400" y="2747427"/>
            <a:ext cx="8686800" cy="1138773"/>
          </a:xfrm>
          <a:prstGeom prst="rect">
            <a:avLst/>
          </a:prstGeom>
          <a:noFill/>
        </p:spPr>
        <p:txBody>
          <a:bodyPr wrap="square" rtlCol="0">
            <a:spAutoFit/>
          </a:bodyPr>
          <a:lstStyle/>
          <a:p>
            <a:pPr algn="ctr">
              <a:spcAft>
                <a:spcPts val="1200"/>
              </a:spcAft>
            </a:pPr>
            <a:r>
              <a:rPr lang="en-US" sz="3400" dirty="0" smtClean="0">
                <a:solidFill>
                  <a:srgbClr val="000000"/>
                </a:solidFill>
              </a:rPr>
              <a:t>Your R is most important</a:t>
            </a:r>
            <a:br>
              <a:rPr lang="en-US" sz="3400" dirty="0" smtClean="0">
                <a:solidFill>
                  <a:srgbClr val="000000"/>
                </a:solidFill>
              </a:rPr>
            </a:br>
            <a:r>
              <a:rPr lang="en-US" sz="3400" dirty="0" smtClean="0">
                <a:solidFill>
                  <a:srgbClr val="000000"/>
                </a:solidFill>
              </a:rPr>
              <a:t>when the E is most difficult.</a:t>
            </a: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633795859"/>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01D70C-87ED-4A23-B647-337BB07F6491}" type="slidenum">
              <a:rPr lang="en-US" smtClean="0"/>
              <a:pPr/>
              <a:t>49</a:t>
            </a:fld>
            <a:endParaRPr lang="en-US"/>
          </a:p>
        </p:txBody>
      </p:sp>
      <p:sp>
        <p:nvSpPr>
          <p:cNvPr id="9" name="TextBox 8"/>
          <p:cNvSpPr txBox="1"/>
          <p:nvPr/>
        </p:nvSpPr>
        <p:spPr>
          <a:xfrm>
            <a:off x="990600" y="2137827"/>
            <a:ext cx="7239000" cy="1754327"/>
          </a:xfrm>
          <a:prstGeom prst="rect">
            <a:avLst/>
          </a:prstGeom>
          <a:noFill/>
        </p:spPr>
        <p:txBody>
          <a:bodyPr wrap="square" rtlCol="0">
            <a:spAutoFit/>
          </a:bodyPr>
          <a:lstStyle/>
          <a:p>
            <a:pPr algn="ctr"/>
            <a:r>
              <a:rPr lang="en-US" sz="3600" dirty="0" smtClean="0">
                <a:solidFill>
                  <a:srgbClr val="FFFFFF"/>
                </a:solidFill>
              </a:rPr>
              <a:t>Under pressure we do not </a:t>
            </a:r>
          </a:p>
          <a:p>
            <a:pPr algn="ctr"/>
            <a:r>
              <a:rPr lang="en-US" sz="3600" dirty="0">
                <a:solidFill>
                  <a:srgbClr val="FFFFFF"/>
                </a:solidFill>
              </a:rPr>
              <a:t>r</a:t>
            </a:r>
            <a:r>
              <a:rPr lang="en-US" sz="3600" dirty="0" smtClean="0">
                <a:solidFill>
                  <a:srgbClr val="FFFFFF"/>
                </a:solidFill>
              </a:rPr>
              <a:t>ise to the occasion.</a:t>
            </a:r>
            <a:br>
              <a:rPr lang="en-US" sz="3600" dirty="0" smtClean="0">
                <a:solidFill>
                  <a:srgbClr val="FFFFFF"/>
                </a:solidFill>
              </a:rPr>
            </a:br>
            <a:r>
              <a:rPr lang="en-US" sz="3600" i="1" dirty="0" smtClean="0">
                <a:solidFill>
                  <a:srgbClr val="FFFFFF"/>
                </a:solidFill>
              </a:rPr>
              <a:t>We revert to learned behavior.</a:t>
            </a:r>
            <a:endParaRPr lang="en-US" sz="3600" i="1" dirty="0">
              <a:solidFill>
                <a:srgbClr val="FFFFFF"/>
              </a:solidFill>
            </a:endParaRPr>
          </a:p>
        </p:txBody>
      </p:sp>
      <p:sp>
        <p:nvSpPr>
          <p:cNvPr id="10" name="Rectangle 9"/>
          <p:cNvSpPr/>
          <p:nvPr/>
        </p:nvSpPr>
        <p:spPr>
          <a:xfrm>
            <a:off x="914400" y="1219200"/>
            <a:ext cx="7391400" cy="3810000"/>
          </a:xfrm>
          <a:prstGeom prst="rect">
            <a:avLst/>
          </a:prstGeom>
          <a:noFill/>
          <a:ln w="57150" cmpd="sng">
            <a:solidFill>
              <a:srgbClr val="DB57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747069038"/>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ectangle 16"/>
          <p:cNvSpPr/>
          <p:nvPr/>
        </p:nvSpPr>
        <p:spPr>
          <a:xfrm>
            <a:off x="152400" y="152400"/>
            <a:ext cx="8839200" cy="6553200"/>
          </a:xfrm>
          <a:prstGeom prst="rect">
            <a:avLst/>
          </a:prstGeom>
        </p:spPr>
        <p:style>
          <a:lnRef idx="2">
            <a:schemeClr val="accent1"/>
          </a:lnRef>
          <a:fillRef idx="1">
            <a:schemeClr val="lt1"/>
          </a:fillRef>
          <a:effectRef idx="0">
            <a:schemeClr val="accent1"/>
          </a:effectRef>
          <a:fontRef idx="minor">
            <a:schemeClr val="dk1"/>
          </a:fontRef>
        </p:style>
        <p:txBody>
          <a:bodyPr tIns="274320" bIns="182880" rtlCol="0" anchor="t" anchorCtr="0"/>
          <a:lstStyle/>
          <a:p>
            <a:pPr marL="1087438" indent="-346075">
              <a:buFontTx/>
              <a:buAutoNum type="arabicPeriod"/>
            </a:pPr>
            <a:endParaRPr lang="en-US" sz="2000" dirty="0">
              <a:solidFill>
                <a:prstClr val="black"/>
              </a:solidFill>
              <a:latin typeface="Arial Narrow" pitchFamily="34" charset="0"/>
            </a:endParaRPr>
          </a:p>
          <a:p>
            <a:pPr marL="1087438" indent="-346075"/>
            <a:endParaRPr lang="en-US" sz="2000" dirty="0">
              <a:solidFill>
                <a:prstClr val="black"/>
              </a:solidFill>
              <a:latin typeface="Arial Narrow" pitchFamily="34" charset="0"/>
            </a:endParaRPr>
          </a:p>
        </p:txBody>
      </p:sp>
      <p:sp>
        <p:nvSpPr>
          <p:cNvPr id="15" name="TextBox 14"/>
          <p:cNvSpPr txBox="1"/>
          <p:nvPr/>
        </p:nvSpPr>
        <p:spPr>
          <a:xfrm>
            <a:off x="3095687" y="304800"/>
            <a:ext cx="2952626" cy="923330"/>
          </a:xfrm>
          <a:prstGeom prst="rect">
            <a:avLst/>
          </a:prstGeom>
          <a:noFill/>
        </p:spPr>
        <p:txBody>
          <a:bodyPr wrap="none" rtlCol="0">
            <a:spAutoFit/>
          </a:bodyPr>
          <a:lstStyle/>
          <a:p>
            <a:r>
              <a:rPr lang="en-US" sz="5400" u="sng" dirty="0" smtClean="0">
                <a:solidFill>
                  <a:prstClr val="black"/>
                </a:solidFill>
                <a:latin typeface="Calibri"/>
              </a:rPr>
              <a:t>Reality #2</a:t>
            </a:r>
            <a:endParaRPr lang="en-US" sz="5400" u="sng" dirty="0">
              <a:solidFill>
                <a:prstClr val="black"/>
              </a:solidFill>
              <a:latin typeface="Calibri"/>
            </a:endParaRPr>
          </a:p>
        </p:txBody>
      </p:sp>
      <p:sp>
        <p:nvSpPr>
          <p:cNvPr id="6" name="Rectangle 5"/>
          <p:cNvSpPr/>
          <p:nvPr/>
        </p:nvSpPr>
        <p:spPr>
          <a:xfrm>
            <a:off x="4343400" y="2667000"/>
            <a:ext cx="4572000" cy="1846659"/>
          </a:xfrm>
          <a:prstGeom prst="rect">
            <a:avLst/>
          </a:prstGeom>
        </p:spPr>
        <p:txBody>
          <a:bodyPr wrap="square">
            <a:spAutoFit/>
          </a:bodyPr>
          <a:lstStyle/>
          <a:p>
            <a:pPr algn="ctr"/>
            <a:r>
              <a:rPr kumimoji="1" lang="en-US" sz="3800" kern="0" dirty="0">
                <a:solidFill>
                  <a:srgbClr val="000000"/>
                </a:solidFill>
                <a:latin typeface="Calibri"/>
                <a:cs typeface="Helvetica"/>
              </a:rPr>
              <a:t>Personal </a:t>
            </a:r>
            <a:r>
              <a:rPr kumimoji="1" lang="en-US" sz="3800" kern="0" dirty="0" smtClean="0">
                <a:solidFill>
                  <a:srgbClr val="000000"/>
                </a:solidFill>
                <a:latin typeface="Calibri"/>
                <a:cs typeface="Helvetica"/>
              </a:rPr>
              <a:t>change </a:t>
            </a:r>
            <a:br>
              <a:rPr kumimoji="1" lang="en-US" sz="3800" kern="0" dirty="0" smtClean="0">
                <a:solidFill>
                  <a:srgbClr val="000000"/>
                </a:solidFill>
                <a:latin typeface="Calibri"/>
                <a:cs typeface="Helvetica"/>
              </a:rPr>
            </a:br>
            <a:r>
              <a:rPr kumimoji="1" lang="en-US" sz="3800" kern="0" dirty="0" smtClean="0">
                <a:solidFill>
                  <a:srgbClr val="000000"/>
                </a:solidFill>
                <a:latin typeface="Calibri"/>
                <a:cs typeface="Helvetica Light"/>
              </a:rPr>
              <a:t>drives organizational </a:t>
            </a:r>
            <a:br>
              <a:rPr kumimoji="1" lang="en-US" sz="3800" kern="0" dirty="0" smtClean="0">
                <a:solidFill>
                  <a:srgbClr val="000000"/>
                </a:solidFill>
                <a:latin typeface="Calibri"/>
                <a:cs typeface="Helvetica Light"/>
              </a:rPr>
            </a:br>
            <a:r>
              <a:rPr kumimoji="1" lang="en-US" sz="3800" kern="0" dirty="0" smtClean="0">
                <a:solidFill>
                  <a:srgbClr val="000000"/>
                </a:solidFill>
                <a:latin typeface="Calibri"/>
                <a:cs typeface="Helvetica Light"/>
              </a:rPr>
              <a:t>change.</a:t>
            </a:r>
            <a:endParaRPr kumimoji="1" lang="en-US" sz="3800" kern="0" dirty="0">
              <a:solidFill>
                <a:srgbClr val="000000"/>
              </a:solidFill>
              <a:latin typeface="Calibri"/>
              <a:cs typeface="Helvetica Light"/>
            </a:endParaRPr>
          </a:p>
        </p:txBody>
      </p:sp>
      <p:pic>
        <p:nvPicPr>
          <p:cNvPr id="16" name="Picture 4"/>
          <p:cNvPicPr>
            <a:picLocks noChangeAspect="1" noChangeArrowheads="1"/>
          </p:cNvPicPr>
          <p:nvPr/>
        </p:nvPicPr>
        <p:blipFill>
          <a:blip r:embed="rId3"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457200" y="1828800"/>
            <a:ext cx="3909060" cy="4114800"/>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14936239"/>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914400"/>
            <a:ext cx="9000744" cy="44196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50</a:t>
            </a:fld>
            <a:endParaRPr lang="en-US"/>
          </a:p>
        </p:txBody>
      </p:sp>
      <p:sp>
        <p:nvSpPr>
          <p:cNvPr id="9" name="TextBox 8"/>
          <p:cNvSpPr txBox="1"/>
          <p:nvPr/>
        </p:nvSpPr>
        <p:spPr>
          <a:xfrm>
            <a:off x="228600" y="1905000"/>
            <a:ext cx="8686800" cy="2185214"/>
          </a:xfrm>
          <a:prstGeom prst="rect">
            <a:avLst/>
          </a:prstGeom>
          <a:noFill/>
        </p:spPr>
        <p:txBody>
          <a:bodyPr wrap="square" rtlCol="0">
            <a:spAutoFit/>
          </a:bodyPr>
          <a:lstStyle/>
          <a:p>
            <a:pPr algn="ctr"/>
            <a:r>
              <a:rPr lang="en-US" sz="3400" dirty="0" smtClean="0">
                <a:solidFill>
                  <a:srgbClr val="000000"/>
                </a:solidFill>
              </a:rPr>
              <a:t>When adversity hits,  </a:t>
            </a:r>
            <a:br>
              <a:rPr lang="en-US" sz="3400" dirty="0" smtClean="0">
                <a:solidFill>
                  <a:srgbClr val="000000"/>
                </a:solidFill>
              </a:rPr>
            </a:br>
            <a:r>
              <a:rPr lang="en-US" sz="3400" dirty="0" smtClean="0">
                <a:solidFill>
                  <a:srgbClr val="000000"/>
                </a:solidFill>
              </a:rPr>
              <a:t>the </a:t>
            </a:r>
            <a:r>
              <a:rPr lang="en-US" sz="3400" dirty="0">
                <a:solidFill>
                  <a:srgbClr val="000000"/>
                </a:solidFill>
              </a:rPr>
              <a:t>R Factor habits that will </a:t>
            </a:r>
            <a:r>
              <a:rPr lang="en-US" sz="3400" dirty="0" smtClean="0">
                <a:solidFill>
                  <a:srgbClr val="000000"/>
                </a:solidFill>
              </a:rPr>
              <a:t/>
            </a:r>
            <a:br>
              <a:rPr lang="en-US" sz="3400" dirty="0" smtClean="0">
                <a:solidFill>
                  <a:srgbClr val="000000"/>
                </a:solidFill>
              </a:rPr>
            </a:br>
            <a:r>
              <a:rPr lang="en-US" sz="3400" dirty="0" smtClean="0">
                <a:solidFill>
                  <a:srgbClr val="000000"/>
                </a:solidFill>
              </a:rPr>
              <a:t>be </a:t>
            </a:r>
            <a:r>
              <a:rPr lang="en-US" sz="3400" dirty="0">
                <a:solidFill>
                  <a:srgbClr val="000000"/>
                </a:solidFill>
              </a:rPr>
              <a:t>available to you are the ones you </a:t>
            </a:r>
            <a:r>
              <a:rPr lang="en-US" sz="3400" dirty="0" smtClean="0">
                <a:solidFill>
                  <a:srgbClr val="000000"/>
                </a:solidFill>
              </a:rPr>
              <a:t/>
            </a:r>
            <a:br>
              <a:rPr lang="en-US" sz="3400" dirty="0" smtClean="0">
                <a:solidFill>
                  <a:srgbClr val="000000"/>
                </a:solidFill>
              </a:rPr>
            </a:br>
            <a:r>
              <a:rPr lang="en-US" sz="3400" dirty="0" smtClean="0">
                <a:solidFill>
                  <a:srgbClr val="000000"/>
                </a:solidFill>
              </a:rPr>
              <a:t>have </a:t>
            </a:r>
            <a:r>
              <a:rPr lang="en-US" sz="3400" dirty="0">
                <a:solidFill>
                  <a:srgbClr val="000000"/>
                </a:solidFill>
              </a:rPr>
              <a:t>purposefully built into your life. </a:t>
            </a: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158360328"/>
      </p:ext>
    </p:extLst>
  </p:cSld>
  <p:clrMapOvr>
    <a:masterClrMapping/>
  </p:clrMapOvr>
  <p:transition spd="slow">
    <p:wheel spokes="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1" name="Group 10"/>
          <p:cNvGrpSpPr/>
          <p:nvPr/>
        </p:nvGrpSpPr>
        <p:grpSpPr>
          <a:xfrm>
            <a:off x="73152" y="152400"/>
            <a:ext cx="9000744" cy="5943600"/>
            <a:chOff x="73152" y="843852"/>
            <a:chExt cx="9000744" cy="4566348"/>
          </a:xfrm>
        </p:grpSpPr>
        <p:sp>
          <p:nvSpPr>
            <p:cNvPr id="12" name="Rectangle 11"/>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ectangle 12"/>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51</a:t>
            </a:fld>
            <a:endParaRPr lang="en-US"/>
          </a:p>
        </p:txBody>
      </p:sp>
      <p:sp>
        <p:nvSpPr>
          <p:cNvPr id="9" name="TextBox 8"/>
          <p:cNvSpPr txBox="1"/>
          <p:nvPr/>
        </p:nvSpPr>
        <p:spPr>
          <a:xfrm>
            <a:off x="228600" y="602159"/>
            <a:ext cx="8686800" cy="769441"/>
          </a:xfrm>
          <a:prstGeom prst="rect">
            <a:avLst/>
          </a:prstGeom>
          <a:noFill/>
        </p:spPr>
        <p:txBody>
          <a:bodyPr wrap="square" rtlCol="0">
            <a:spAutoFit/>
          </a:bodyPr>
          <a:lstStyle/>
          <a:p>
            <a:pPr algn="ctr">
              <a:spcAft>
                <a:spcPts val="1800"/>
              </a:spcAft>
            </a:pPr>
            <a:r>
              <a:rPr lang="en-US" sz="4400" u="sng" dirty="0" smtClean="0">
                <a:solidFill>
                  <a:srgbClr val="000000"/>
                </a:solidFill>
                <a:latin typeface="+mj-lt"/>
                <a:cs typeface="Helvetica"/>
              </a:rPr>
              <a:t>Four Action Steps</a:t>
            </a:r>
            <a:endParaRPr lang="en-US" sz="4400" u="sng" dirty="0">
              <a:solidFill>
                <a:srgbClr val="000000"/>
              </a:solidFill>
              <a:latin typeface="+mj-lt"/>
              <a:cs typeface="Helvetica"/>
            </a:endParaRPr>
          </a:p>
        </p:txBody>
      </p:sp>
      <p:sp>
        <p:nvSpPr>
          <p:cNvPr id="10" name="TextBox 9"/>
          <p:cNvSpPr txBox="1"/>
          <p:nvPr/>
        </p:nvSpPr>
        <p:spPr>
          <a:xfrm>
            <a:off x="457200" y="1524000"/>
            <a:ext cx="8382000" cy="4016484"/>
          </a:xfrm>
          <a:prstGeom prst="rect">
            <a:avLst/>
          </a:prstGeom>
          <a:noFill/>
        </p:spPr>
        <p:txBody>
          <a:bodyPr wrap="square" rtlCol="0">
            <a:spAutoFit/>
          </a:bodyPr>
          <a:lstStyle/>
          <a:p>
            <a:pPr marL="742950" indent="-574675">
              <a:spcAft>
                <a:spcPts val="1800"/>
              </a:spcAft>
              <a:buFont typeface="+mj-lt"/>
              <a:buAutoNum type="arabicPeriod"/>
            </a:pPr>
            <a:r>
              <a:rPr lang="en-US" sz="3000" i="1" dirty="0" smtClean="0">
                <a:solidFill>
                  <a:srgbClr val="000000"/>
                </a:solidFill>
                <a:latin typeface="+mj-lt"/>
                <a:cs typeface="Helvetica"/>
              </a:rPr>
              <a:t>Acknowledge the reality that there will be obstacles, difficulty, &amp; adversity.</a:t>
            </a:r>
          </a:p>
          <a:p>
            <a:pPr marL="742950" indent="-574675">
              <a:spcAft>
                <a:spcPts val="1800"/>
              </a:spcAft>
              <a:buFont typeface="+mj-lt"/>
              <a:buAutoNum type="arabicPeriod"/>
            </a:pPr>
            <a:r>
              <a:rPr lang="en-US" sz="3000" i="1" dirty="0" smtClean="0">
                <a:solidFill>
                  <a:srgbClr val="000000"/>
                </a:solidFill>
                <a:latin typeface="+mj-lt"/>
                <a:cs typeface="Helvetica"/>
              </a:rPr>
              <a:t>Anticipate challenging situations &amp; mentally rehearse your response.</a:t>
            </a:r>
          </a:p>
          <a:p>
            <a:pPr marL="742950" indent="-574675">
              <a:spcAft>
                <a:spcPts val="1800"/>
              </a:spcAft>
              <a:buFont typeface="+mj-lt"/>
              <a:buAutoNum type="arabicPeriod"/>
            </a:pPr>
            <a:r>
              <a:rPr lang="en-US" sz="3000" i="1" dirty="0" smtClean="0">
                <a:solidFill>
                  <a:srgbClr val="000000"/>
                </a:solidFill>
                <a:latin typeface="+mj-lt"/>
                <a:cs typeface="Helvetica"/>
              </a:rPr>
              <a:t>Focus on what needs to be done, not on what you don’t like about the situation.</a:t>
            </a:r>
          </a:p>
          <a:p>
            <a:pPr marL="742950" indent="-574675">
              <a:spcAft>
                <a:spcPts val="1200"/>
              </a:spcAft>
              <a:buFont typeface="+mj-lt"/>
              <a:buAutoNum type="arabicPeriod"/>
            </a:pPr>
            <a:r>
              <a:rPr lang="en-US" sz="3000" i="1" dirty="0" smtClean="0">
                <a:solidFill>
                  <a:srgbClr val="000000"/>
                </a:solidFill>
                <a:latin typeface="+mj-lt"/>
                <a:cs typeface="Helvetica"/>
              </a:rPr>
              <a:t>Ask ATL questions, not BTL questions.</a:t>
            </a:r>
            <a:endParaRPr lang="en-US" sz="3000" i="1" dirty="0">
              <a:solidFill>
                <a:srgbClr val="000000"/>
              </a:solidFill>
              <a:latin typeface="+mj-lt"/>
              <a:cs typeface="Helvetica"/>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31786017"/>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533400"/>
            <a:ext cx="9000744" cy="5257800"/>
            <a:chOff x="73152" y="843852"/>
            <a:chExt cx="9000744" cy="4566348"/>
          </a:xfrm>
        </p:grpSpPr>
        <p:sp>
          <p:nvSpPr>
            <p:cNvPr id="12" name="Rectangle 11"/>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ectangle 12"/>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52</a:t>
            </a:fld>
            <a:endParaRPr lang="en-US"/>
          </a:p>
        </p:txBody>
      </p:sp>
      <p:sp>
        <p:nvSpPr>
          <p:cNvPr id="10" name="Rectangle 9"/>
          <p:cNvSpPr/>
          <p:nvPr/>
        </p:nvSpPr>
        <p:spPr>
          <a:xfrm>
            <a:off x="1219200" y="3276600"/>
            <a:ext cx="6705600" cy="1415772"/>
          </a:xfrm>
          <a:prstGeom prst="rect">
            <a:avLst/>
          </a:prstGeom>
        </p:spPr>
        <p:txBody>
          <a:bodyPr wrap="square">
            <a:spAutoFit/>
          </a:bodyPr>
          <a:lstStyle/>
          <a:p>
            <a:pPr marL="61913">
              <a:spcBef>
                <a:spcPct val="0"/>
              </a:spcBef>
              <a:spcAft>
                <a:spcPts val="3600"/>
              </a:spcAft>
              <a:tabLst>
                <a:tab pos="863600" algn="l"/>
              </a:tabLst>
            </a:pPr>
            <a:r>
              <a:rPr lang="en-US" sz="2800" dirty="0" smtClean="0">
                <a:solidFill>
                  <a:srgbClr val="000000"/>
                </a:solidFill>
              </a:rPr>
              <a:t>My intention today is __________________</a:t>
            </a:r>
            <a:endParaRPr lang="en-US" sz="2800" dirty="0">
              <a:solidFill>
                <a:srgbClr val="000000"/>
              </a:solidFill>
            </a:endParaRPr>
          </a:p>
          <a:p>
            <a:pPr marL="61913">
              <a:spcBef>
                <a:spcPct val="0"/>
              </a:spcBef>
              <a:spcAft>
                <a:spcPts val="2400"/>
              </a:spcAft>
              <a:tabLst>
                <a:tab pos="863600" algn="l"/>
              </a:tabLst>
            </a:pPr>
            <a:r>
              <a:rPr lang="en-US" sz="2800" dirty="0" smtClean="0">
                <a:solidFill>
                  <a:srgbClr val="000000"/>
                </a:solidFill>
              </a:rPr>
              <a:t>The purpose for it is  ___________________</a:t>
            </a:r>
            <a:endParaRPr lang="en-US" sz="2800" dirty="0">
              <a:solidFill>
                <a:srgbClr val="000000"/>
              </a:solidFill>
            </a:endParaRPr>
          </a:p>
        </p:txBody>
      </p:sp>
      <p:sp>
        <p:nvSpPr>
          <p:cNvPr id="11" name="Rectangle 10"/>
          <p:cNvSpPr/>
          <p:nvPr/>
        </p:nvSpPr>
        <p:spPr>
          <a:xfrm>
            <a:off x="1219200" y="1267361"/>
            <a:ext cx="6705600" cy="1323439"/>
          </a:xfrm>
          <a:prstGeom prst="rect">
            <a:avLst/>
          </a:prstGeom>
        </p:spPr>
        <p:txBody>
          <a:bodyPr wrap="square">
            <a:spAutoFit/>
          </a:bodyPr>
          <a:lstStyle/>
          <a:p>
            <a:pPr marL="61913" algn="ctr">
              <a:spcBef>
                <a:spcPct val="0"/>
              </a:spcBef>
              <a:spcAft>
                <a:spcPts val="5400"/>
              </a:spcAft>
              <a:tabLst>
                <a:tab pos="863600" algn="l"/>
              </a:tabLst>
            </a:pPr>
            <a:r>
              <a:rPr lang="en-US" sz="4000" i="1" dirty="0" smtClean="0">
                <a:solidFill>
                  <a:srgbClr val="000000"/>
                </a:solidFill>
              </a:rPr>
              <a:t>30 Day</a:t>
            </a:r>
            <a:br>
              <a:rPr lang="en-US" sz="4000" i="1" dirty="0" smtClean="0">
                <a:solidFill>
                  <a:srgbClr val="000000"/>
                </a:solidFill>
              </a:rPr>
            </a:br>
            <a:r>
              <a:rPr lang="en-US" sz="4000" i="1" u="sng" dirty="0" smtClean="0">
                <a:solidFill>
                  <a:srgbClr val="000000"/>
                </a:solidFill>
              </a:rPr>
              <a:t>Above the Line Challenge</a:t>
            </a:r>
            <a:endParaRPr lang="en-US" sz="4000" i="1" u="sng"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072279524"/>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685800"/>
            <a:ext cx="9000744" cy="4648200"/>
            <a:chOff x="73152" y="843852"/>
            <a:chExt cx="9000744" cy="4566348"/>
          </a:xfrm>
        </p:grpSpPr>
        <p:sp>
          <p:nvSpPr>
            <p:cNvPr id="10" name="Rectangle 9"/>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ectangle 10"/>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53</a:t>
            </a:fld>
            <a:endParaRPr lang="en-US"/>
          </a:p>
        </p:txBody>
      </p:sp>
      <p:sp>
        <p:nvSpPr>
          <p:cNvPr id="2" name="Rectangle 1"/>
          <p:cNvSpPr/>
          <p:nvPr/>
        </p:nvSpPr>
        <p:spPr>
          <a:xfrm>
            <a:off x="381000" y="1513106"/>
            <a:ext cx="8458200" cy="2554545"/>
          </a:xfrm>
          <a:prstGeom prst="rect">
            <a:avLst/>
          </a:prstGeom>
        </p:spPr>
        <p:txBody>
          <a:bodyPr wrap="square">
            <a:spAutoFit/>
          </a:bodyPr>
          <a:lstStyle/>
          <a:p>
            <a:pPr marL="0" lvl="1" algn="ctr" defTabSz="863600">
              <a:spcBef>
                <a:spcPct val="0"/>
              </a:spcBef>
              <a:tabLst>
                <a:tab pos="914400" algn="l"/>
              </a:tabLst>
            </a:pPr>
            <a:r>
              <a:rPr lang="en-US" sz="8000" u="sng" dirty="0" smtClean="0">
                <a:solidFill>
                  <a:srgbClr val="000000"/>
                </a:solidFill>
              </a:rPr>
              <a:t>R:4</a:t>
            </a:r>
          </a:p>
          <a:p>
            <a:pPr marL="0" lvl="1" algn="ctr" defTabSz="863600">
              <a:spcBef>
                <a:spcPct val="0"/>
              </a:spcBef>
              <a:tabLst>
                <a:tab pos="914400" algn="l"/>
              </a:tabLst>
            </a:pPr>
            <a:r>
              <a:rPr lang="en-US" sz="8000" i="1" dirty="0" smtClean="0">
                <a:solidFill>
                  <a:srgbClr val="000000"/>
                </a:solidFill>
              </a:rPr>
              <a:t>Adjust &amp; Adapt</a:t>
            </a:r>
            <a:endParaRPr lang="en-US" sz="8000"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523580647"/>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838200"/>
            <a:ext cx="9000744" cy="46482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54</a:t>
            </a:fld>
            <a:endParaRPr lang="en-US"/>
          </a:p>
        </p:txBody>
      </p:sp>
      <p:sp>
        <p:nvSpPr>
          <p:cNvPr id="9" name="TextBox 8"/>
          <p:cNvSpPr txBox="1"/>
          <p:nvPr/>
        </p:nvSpPr>
        <p:spPr>
          <a:xfrm>
            <a:off x="228600" y="1399669"/>
            <a:ext cx="8686800" cy="3400931"/>
          </a:xfrm>
          <a:prstGeom prst="rect">
            <a:avLst/>
          </a:prstGeom>
          <a:noFill/>
        </p:spPr>
        <p:txBody>
          <a:bodyPr wrap="square" rtlCol="0">
            <a:spAutoFit/>
          </a:bodyPr>
          <a:lstStyle/>
          <a:p>
            <a:pPr algn="ctr">
              <a:spcAft>
                <a:spcPts val="1800"/>
              </a:spcAft>
            </a:pPr>
            <a:r>
              <a:rPr lang="en-US" sz="4000" dirty="0">
                <a:solidFill>
                  <a:srgbClr val="000000"/>
                </a:solidFill>
              </a:rPr>
              <a:t>It's an inescapable reality: </a:t>
            </a:r>
            <a:r>
              <a:rPr lang="en-US" sz="4000" dirty="0" smtClean="0">
                <a:solidFill>
                  <a:srgbClr val="000000"/>
                </a:solidFill>
              </a:rPr>
              <a:t/>
            </a:r>
            <a:br>
              <a:rPr lang="en-US" sz="4000" dirty="0" smtClean="0">
                <a:solidFill>
                  <a:srgbClr val="000000"/>
                </a:solidFill>
              </a:rPr>
            </a:br>
            <a:r>
              <a:rPr lang="en-US" sz="4000" dirty="0" smtClean="0">
                <a:solidFill>
                  <a:srgbClr val="000000"/>
                </a:solidFill>
              </a:rPr>
              <a:t>Things </a:t>
            </a:r>
            <a:r>
              <a:rPr lang="en-US" sz="4000" dirty="0">
                <a:solidFill>
                  <a:srgbClr val="000000"/>
                </a:solidFill>
              </a:rPr>
              <a:t>change. </a:t>
            </a:r>
            <a:endParaRPr lang="en-US" sz="4000" dirty="0" smtClean="0">
              <a:solidFill>
                <a:srgbClr val="000000"/>
              </a:solidFill>
            </a:endParaRPr>
          </a:p>
          <a:p>
            <a:pPr algn="ctr">
              <a:spcAft>
                <a:spcPts val="1200"/>
              </a:spcAft>
            </a:pPr>
            <a:r>
              <a:rPr lang="en-US" sz="4000" dirty="0" smtClean="0">
                <a:solidFill>
                  <a:srgbClr val="000000"/>
                </a:solidFill>
              </a:rPr>
              <a:t>Here's </a:t>
            </a:r>
            <a:r>
              <a:rPr lang="en-US" sz="4000" dirty="0">
                <a:solidFill>
                  <a:srgbClr val="000000"/>
                </a:solidFill>
              </a:rPr>
              <a:t>another reality: </a:t>
            </a:r>
            <a:r>
              <a:rPr lang="en-US" sz="4000" dirty="0" smtClean="0">
                <a:solidFill>
                  <a:srgbClr val="000000"/>
                </a:solidFill>
              </a:rPr>
              <a:t/>
            </a:r>
            <a:br>
              <a:rPr lang="en-US" sz="4000" dirty="0" smtClean="0">
                <a:solidFill>
                  <a:srgbClr val="000000"/>
                </a:solidFill>
              </a:rPr>
            </a:br>
            <a:r>
              <a:rPr lang="en-US" sz="4000" i="1" dirty="0">
                <a:solidFill>
                  <a:srgbClr val="000000"/>
                </a:solidFill>
              </a:rPr>
              <a:t>L</a:t>
            </a:r>
            <a:r>
              <a:rPr lang="en-US" sz="4000" i="1" dirty="0" smtClean="0">
                <a:solidFill>
                  <a:srgbClr val="000000"/>
                </a:solidFill>
              </a:rPr>
              <a:t>ife </a:t>
            </a:r>
            <a:r>
              <a:rPr lang="en-US" sz="4000" i="1" dirty="0">
                <a:solidFill>
                  <a:srgbClr val="000000"/>
                </a:solidFill>
              </a:rPr>
              <a:t>will get increasingly difficult </a:t>
            </a:r>
            <a:r>
              <a:rPr lang="en-US" sz="4000" i="1" dirty="0" smtClean="0">
                <a:solidFill>
                  <a:srgbClr val="000000"/>
                </a:solidFill>
              </a:rPr>
              <a:t/>
            </a:r>
            <a:br>
              <a:rPr lang="en-US" sz="4000" i="1" dirty="0" smtClean="0">
                <a:solidFill>
                  <a:srgbClr val="000000"/>
                </a:solidFill>
              </a:rPr>
            </a:br>
            <a:r>
              <a:rPr lang="en-US" sz="4000" i="1" dirty="0" smtClean="0">
                <a:solidFill>
                  <a:srgbClr val="000000"/>
                </a:solidFill>
              </a:rPr>
              <a:t>for </a:t>
            </a:r>
            <a:r>
              <a:rPr lang="en-US" sz="4000" i="1" dirty="0">
                <a:solidFill>
                  <a:srgbClr val="000000"/>
                </a:solidFill>
              </a:rPr>
              <a:t>you </a:t>
            </a:r>
            <a:r>
              <a:rPr lang="en-US" sz="4000" i="1" dirty="0" smtClean="0">
                <a:solidFill>
                  <a:srgbClr val="000000"/>
                </a:solidFill>
              </a:rPr>
              <a:t>if </a:t>
            </a:r>
            <a:r>
              <a:rPr lang="en-US" sz="4000" i="1" dirty="0">
                <a:solidFill>
                  <a:srgbClr val="000000"/>
                </a:solidFill>
              </a:rPr>
              <a:t>you don't</a:t>
            </a:r>
            <a:r>
              <a:rPr lang="en-US" sz="4000" i="1" dirty="0" smtClean="0">
                <a:solidFill>
                  <a:srgbClr val="000000"/>
                </a:solidFill>
              </a:rPr>
              <a:t>.</a:t>
            </a:r>
            <a:endParaRPr lang="en-US" sz="4000" i="1"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606576683"/>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838200"/>
            <a:ext cx="9000744" cy="46482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55</a:t>
            </a:fld>
            <a:endParaRPr lang="en-US"/>
          </a:p>
        </p:txBody>
      </p:sp>
      <p:sp>
        <p:nvSpPr>
          <p:cNvPr id="2" name="Rectangle 1"/>
          <p:cNvSpPr/>
          <p:nvPr/>
        </p:nvSpPr>
        <p:spPr>
          <a:xfrm>
            <a:off x="381000" y="1447800"/>
            <a:ext cx="8534400" cy="769441"/>
          </a:xfrm>
          <a:prstGeom prst="rect">
            <a:avLst/>
          </a:prstGeom>
        </p:spPr>
        <p:txBody>
          <a:bodyPr wrap="square">
            <a:spAutoFit/>
          </a:bodyPr>
          <a:lstStyle/>
          <a:p>
            <a:pPr marL="0" lvl="1" algn="ctr" defTabSz="863600">
              <a:spcBef>
                <a:spcPct val="0"/>
              </a:spcBef>
              <a:spcAft>
                <a:spcPts val="1200"/>
              </a:spcAft>
              <a:tabLst>
                <a:tab pos="914400" algn="l"/>
              </a:tabLst>
            </a:pPr>
            <a:r>
              <a:rPr lang="en-US" sz="4400" b="1" i="1" u="sng" dirty="0" smtClean="0">
                <a:solidFill>
                  <a:srgbClr val="000000"/>
                </a:solidFill>
              </a:rPr>
              <a:t>How do you deal with change?</a:t>
            </a:r>
            <a:endParaRPr lang="en-US" sz="4400" b="1" i="1" u="sng" dirty="0">
              <a:solidFill>
                <a:srgbClr val="000000"/>
              </a:solidFill>
            </a:endParaRPr>
          </a:p>
        </p:txBody>
      </p:sp>
      <p:sp>
        <p:nvSpPr>
          <p:cNvPr id="9" name="Rectangle 8"/>
          <p:cNvSpPr/>
          <p:nvPr/>
        </p:nvSpPr>
        <p:spPr>
          <a:xfrm>
            <a:off x="1981200" y="2438400"/>
            <a:ext cx="5486400" cy="2554545"/>
          </a:xfrm>
          <a:prstGeom prst="rect">
            <a:avLst/>
          </a:prstGeom>
        </p:spPr>
        <p:txBody>
          <a:bodyPr wrap="square">
            <a:spAutoFit/>
          </a:bodyPr>
          <a:lstStyle/>
          <a:p>
            <a:pPr marL="742950" lvl="1" indent="-742950" defTabSz="863600">
              <a:spcBef>
                <a:spcPct val="0"/>
              </a:spcBef>
              <a:buFont typeface="+mj-lt"/>
              <a:buAutoNum type="arabicPeriod"/>
              <a:tabLst>
                <a:tab pos="914400" algn="l"/>
              </a:tabLst>
            </a:pPr>
            <a:r>
              <a:rPr lang="en-US" sz="4000" dirty="0" smtClean="0">
                <a:solidFill>
                  <a:srgbClr val="000000"/>
                </a:solidFill>
              </a:rPr>
              <a:t>Ignore it</a:t>
            </a:r>
          </a:p>
          <a:p>
            <a:pPr marL="742950" lvl="1" indent="-742950" defTabSz="863600">
              <a:spcBef>
                <a:spcPct val="0"/>
              </a:spcBef>
              <a:buFont typeface="+mj-lt"/>
              <a:buAutoNum type="arabicPeriod"/>
              <a:tabLst>
                <a:tab pos="914400" algn="l"/>
              </a:tabLst>
            </a:pPr>
            <a:r>
              <a:rPr lang="en-US" sz="4000" dirty="0" smtClean="0">
                <a:solidFill>
                  <a:srgbClr val="000000"/>
                </a:solidFill>
              </a:rPr>
              <a:t>Get angry about it</a:t>
            </a:r>
          </a:p>
          <a:p>
            <a:pPr marL="742950" lvl="1" indent="-742950" defTabSz="863600">
              <a:spcBef>
                <a:spcPct val="0"/>
              </a:spcBef>
              <a:buFont typeface="+mj-lt"/>
              <a:buAutoNum type="arabicPeriod"/>
              <a:tabLst>
                <a:tab pos="914400" algn="l"/>
              </a:tabLst>
            </a:pPr>
            <a:r>
              <a:rPr lang="en-US" sz="4000" dirty="0" smtClean="0">
                <a:solidFill>
                  <a:srgbClr val="000000"/>
                </a:solidFill>
              </a:rPr>
              <a:t>Run from it</a:t>
            </a:r>
          </a:p>
          <a:p>
            <a:pPr marL="742950" lvl="1" indent="-742950" defTabSz="863600">
              <a:spcBef>
                <a:spcPct val="0"/>
              </a:spcBef>
              <a:buFont typeface="+mj-lt"/>
              <a:buAutoNum type="arabicPeriod"/>
              <a:tabLst>
                <a:tab pos="914400" algn="l"/>
              </a:tabLst>
            </a:pPr>
            <a:r>
              <a:rPr lang="en-US" sz="4000" dirty="0" smtClean="0">
                <a:solidFill>
                  <a:srgbClr val="000000"/>
                </a:solidFill>
              </a:rPr>
              <a:t>Respond to it</a:t>
            </a: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954050331"/>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685800"/>
            <a:ext cx="9000744" cy="46482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56</a:t>
            </a:fld>
            <a:endParaRPr lang="en-US"/>
          </a:p>
        </p:txBody>
      </p:sp>
      <p:sp>
        <p:nvSpPr>
          <p:cNvPr id="9" name="TextBox 8"/>
          <p:cNvSpPr txBox="1"/>
          <p:nvPr/>
        </p:nvSpPr>
        <p:spPr>
          <a:xfrm>
            <a:off x="152400" y="2023408"/>
            <a:ext cx="8686800" cy="1938992"/>
          </a:xfrm>
          <a:prstGeom prst="rect">
            <a:avLst/>
          </a:prstGeom>
          <a:noFill/>
        </p:spPr>
        <p:txBody>
          <a:bodyPr wrap="square" rtlCol="0">
            <a:spAutoFit/>
          </a:bodyPr>
          <a:lstStyle/>
          <a:p>
            <a:pPr algn="ctr">
              <a:spcAft>
                <a:spcPts val="3000"/>
              </a:spcAft>
            </a:pPr>
            <a:r>
              <a:rPr lang="en-US" sz="6000" i="1" dirty="0" smtClean="0">
                <a:solidFill>
                  <a:schemeClr val="bg1"/>
                </a:solidFill>
              </a:rPr>
              <a:t>Get your mind right</a:t>
            </a:r>
            <a:br>
              <a:rPr lang="en-US" sz="6000" i="1" dirty="0" smtClean="0">
                <a:solidFill>
                  <a:schemeClr val="bg1"/>
                </a:solidFill>
              </a:rPr>
            </a:br>
            <a:r>
              <a:rPr lang="en-US" sz="6000" i="1" dirty="0" smtClean="0">
                <a:solidFill>
                  <a:schemeClr val="bg1"/>
                </a:solidFill>
              </a:rPr>
              <a:t>about change.</a:t>
            </a: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005886974"/>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457200"/>
            <a:ext cx="9000744" cy="51816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57</a:t>
            </a:fld>
            <a:endParaRPr lang="en-US"/>
          </a:p>
        </p:txBody>
      </p:sp>
      <p:sp>
        <p:nvSpPr>
          <p:cNvPr id="9" name="TextBox 8"/>
          <p:cNvSpPr txBox="1"/>
          <p:nvPr/>
        </p:nvSpPr>
        <p:spPr>
          <a:xfrm>
            <a:off x="533400" y="1981200"/>
            <a:ext cx="8077200" cy="3170099"/>
          </a:xfrm>
          <a:prstGeom prst="rect">
            <a:avLst/>
          </a:prstGeom>
          <a:noFill/>
        </p:spPr>
        <p:txBody>
          <a:bodyPr wrap="square" rtlCol="0">
            <a:spAutoFit/>
          </a:bodyPr>
          <a:lstStyle/>
          <a:p>
            <a:pPr marL="571500" indent="-571500">
              <a:spcAft>
                <a:spcPts val="1200"/>
              </a:spcAft>
              <a:buFont typeface="Arial"/>
              <a:buChar char="•"/>
            </a:pPr>
            <a:r>
              <a:rPr lang="en-US" sz="3000" dirty="0" smtClean="0">
                <a:solidFill>
                  <a:schemeClr val="bg1"/>
                </a:solidFill>
              </a:rPr>
              <a:t>The attitude you bring to change, not the change itself, determines your level of stress.</a:t>
            </a:r>
          </a:p>
          <a:p>
            <a:pPr marL="571500" indent="-571500">
              <a:spcAft>
                <a:spcPts val="1200"/>
              </a:spcAft>
              <a:buFont typeface="Arial"/>
              <a:buChar char="•"/>
            </a:pPr>
            <a:r>
              <a:rPr lang="en-US" sz="3000" dirty="0" smtClean="0">
                <a:solidFill>
                  <a:schemeClr val="bg1"/>
                </a:solidFill>
              </a:rPr>
              <a:t>Don’t view change as a threat.  See it for what it is: </a:t>
            </a:r>
            <a:r>
              <a:rPr lang="en-US" sz="3000" i="1" dirty="0" smtClean="0">
                <a:solidFill>
                  <a:schemeClr val="bg1"/>
                </a:solidFill>
              </a:rPr>
              <a:t>a reality, a necessity, and an opportunity.</a:t>
            </a:r>
          </a:p>
          <a:p>
            <a:pPr marL="571500" indent="-571500">
              <a:spcAft>
                <a:spcPts val="1200"/>
              </a:spcAft>
              <a:buFont typeface="Arial"/>
              <a:buChar char="•"/>
            </a:pPr>
            <a:r>
              <a:rPr lang="en-US" sz="3000" dirty="0" smtClean="0">
                <a:solidFill>
                  <a:schemeClr val="bg1"/>
                </a:solidFill>
              </a:rPr>
              <a:t>Replace a disruptive story about change with a productive story.</a:t>
            </a:r>
          </a:p>
        </p:txBody>
      </p:sp>
      <p:sp>
        <p:nvSpPr>
          <p:cNvPr id="2" name="Rectangle 1"/>
          <p:cNvSpPr/>
          <p:nvPr/>
        </p:nvSpPr>
        <p:spPr>
          <a:xfrm>
            <a:off x="600279" y="968514"/>
            <a:ext cx="8219530" cy="707886"/>
          </a:xfrm>
          <a:prstGeom prst="rect">
            <a:avLst/>
          </a:prstGeom>
        </p:spPr>
        <p:txBody>
          <a:bodyPr wrap="none">
            <a:spAutoFit/>
          </a:bodyPr>
          <a:lstStyle/>
          <a:p>
            <a:pPr algn="ctr">
              <a:spcAft>
                <a:spcPts val="1200"/>
              </a:spcAft>
            </a:pPr>
            <a:r>
              <a:rPr lang="en-US" sz="4000" b="1" i="1" dirty="0">
                <a:solidFill>
                  <a:schemeClr val="bg1"/>
                </a:solidFill>
              </a:rPr>
              <a:t>How you frame change </a:t>
            </a:r>
            <a:r>
              <a:rPr lang="en-US" sz="4000" b="1" i="1" dirty="0" smtClean="0">
                <a:solidFill>
                  <a:schemeClr val="bg1"/>
                </a:solidFill>
              </a:rPr>
              <a:t>is everything.</a:t>
            </a:r>
            <a:endParaRPr lang="en-US" sz="4000" b="1" i="1" dirty="0">
              <a:solidFill>
                <a:schemeClr val="bg1"/>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96966885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3" name="Group 12"/>
          <p:cNvGrpSpPr/>
          <p:nvPr/>
        </p:nvGrpSpPr>
        <p:grpSpPr>
          <a:xfrm>
            <a:off x="73152" y="228600"/>
            <a:ext cx="9000744" cy="5943600"/>
            <a:chOff x="73152" y="843852"/>
            <a:chExt cx="9000744" cy="4566348"/>
          </a:xfrm>
        </p:grpSpPr>
        <p:sp>
          <p:nvSpPr>
            <p:cNvPr id="14" name="Rectangle 13"/>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58</a:t>
            </a:fld>
            <a:endParaRPr lang="en-US"/>
          </a:p>
        </p:txBody>
      </p:sp>
      <p:sp>
        <p:nvSpPr>
          <p:cNvPr id="2" name="Rectangle 1"/>
          <p:cNvSpPr/>
          <p:nvPr/>
        </p:nvSpPr>
        <p:spPr>
          <a:xfrm>
            <a:off x="990600" y="1447800"/>
            <a:ext cx="3429000" cy="396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191290" y="1545499"/>
            <a:ext cx="3048000" cy="954107"/>
          </a:xfrm>
          <a:prstGeom prst="rect">
            <a:avLst/>
          </a:prstGeom>
        </p:spPr>
        <p:txBody>
          <a:bodyPr wrap="square">
            <a:spAutoFit/>
          </a:bodyPr>
          <a:lstStyle/>
          <a:p>
            <a:pPr marL="0" lvl="1" algn="ctr" defTabSz="863600">
              <a:spcBef>
                <a:spcPct val="0"/>
              </a:spcBef>
              <a:tabLst>
                <a:tab pos="914400" algn="l"/>
              </a:tabLst>
            </a:pPr>
            <a:r>
              <a:rPr lang="en-US" sz="2800" dirty="0" smtClean="0">
                <a:solidFill>
                  <a:srgbClr val="000000"/>
                </a:solidFill>
              </a:rPr>
              <a:t>BTL frame that</a:t>
            </a:r>
            <a:br>
              <a:rPr lang="en-US" sz="2800" dirty="0" smtClean="0">
                <a:solidFill>
                  <a:srgbClr val="000000"/>
                </a:solidFill>
              </a:rPr>
            </a:br>
            <a:r>
              <a:rPr lang="en-US" sz="2800" dirty="0" smtClean="0">
                <a:solidFill>
                  <a:srgbClr val="000000"/>
                </a:solidFill>
              </a:rPr>
              <a:t>resists change</a:t>
            </a:r>
          </a:p>
        </p:txBody>
      </p:sp>
      <p:sp>
        <p:nvSpPr>
          <p:cNvPr id="11" name="Rectangle 10"/>
          <p:cNvSpPr/>
          <p:nvPr/>
        </p:nvSpPr>
        <p:spPr>
          <a:xfrm>
            <a:off x="4648200" y="1447800"/>
            <a:ext cx="3429000" cy="396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848890" y="1545499"/>
            <a:ext cx="3048000" cy="954107"/>
          </a:xfrm>
          <a:prstGeom prst="rect">
            <a:avLst/>
          </a:prstGeom>
        </p:spPr>
        <p:txBody>
          <a:bodyPr wrap="square">
            <a:spAutoFit/>
          </a:bodyPr>
          <a:lstStyle/>
          <a:p>
            <a:pPr marL="0" lvl="1" algn="ctr" defTabSz="863600">
              <a:spcBef>
                <a:spcPct val="0"/>
              </a:spcBef>
              <a:tabLst>
                <a:tab pos="914400" algn="l"/>
              </a:tabLst>
            </a:pPr>
            <a:r>
              <a:rPr lang="en-US" sz="2800" dirty="0">
                <a:solidFill>
                  <a:srgbClr val="000000"/>
                </a:solidFill>
              </a:rPr>
              <a:t>A</a:t>
            </a:r>
            <a:r>
              <a:rPr lang="en-US" sz="2800" dirty="0" smtClean="0">
                <a:solidFill>
                  <a:srgbClr val="000000"/>
                </a:solidFill>
              </a:rPr>
              <a:t>TL frame that</a:t>
            </a:r>
            <a:br>
              <a:rPr lang="en-US" sz="2800" dirty="0" smtClean="0">
                <a:solidFill>
                  <a:srgbClr val="000000"/>
                </a:solidFill>
              </a:rPr>
            </a:br>
            <a:r>
              <a:rPr lang="en-US" sz="2800" dirty="0" smtClean="0">
                <a:solidFill>
                  <a:srgbClr val="000000"/>
                </a:solidFill>
              </a:rPr>
              <a:t>responds to change</a:t>
            </a:r>
          </a:p>
        </p:txBody>
      </p:sp>
      <p:cxnSp>
        <p:nvCxnSpPr>
          <p:cNvPr id="16" name="Straight Connector 15"/>
          <p:cNvCxnSpPr/>
          <p:nvPr/>
        </p:nvCxnSpPr>
        <p:spPr>
          <a:xfrm>
            <a:off x="1524000" y="2590800"/>
            <a:ext cx="2362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181600" y="2590800"/>
            <a:ext cx="2362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Text Box 3"/>
          <p:cNvSpPr txBox="1">
            <a:spLocks noChangeArrowheads="1"/>
          </p:cNvSpPr>
          <p:nvPr/>
        </p:nvSpPr>
        <p:spPr bwMode="auto">
          <a:xfrm>
            <a:off x="2819400" y="679847"/>
            <a:ext cx="3429000" cy="615553"/>
          </a:xfrm>
          <a:prstGeom prst="rect">
            <a:avLst/>
          </a:prstGeom>
          <a:noFill/>
          <a:ln w="9525">
            <a:noFill/>
            <a:miter lim="800000"/>
            <a:headEnd/>
            <a:tailEnd/>
          </a:ln>
        </p:spPr>
        <p:txBody>
          <a:bodyPr lIns="0" tIns="0" rIns="0" bIns="0">
            <a:spAutoFit/>
          </a:bodyPr>
          <a:lstStyle/>
          <a:p>
            <a:pPr algn="ctr"/>
            <a:r>
              <a:rPr lang="en-US" sz="4000" dirty="0" smtClean="0">
                <a:solidFill>
                  <a:srgbClr val="000000"/>
                </a:solidFill>
              </a:rPr>
              <a:t>Page 22</a:t>
            </a:r>
            <a:endParaRPr lang="en-US" sz="4000" b="0"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540839005"/>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685800"/>
            <a:ext cx="9000744" cy="46482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59</a:t>
            </a:fld>
            <a:endParaRPr lang="en-US"/>
          </a:p>
        </p:txBody>
      </p:sp>
      <p:sp>
        <p:nvSpPr>
          <p:cNvPr id="9" name="TextBox 8"/>
          <p:cNvSpPr txBox="1"/>
          <p:nvPr/>
        </p:nvSpPr>
        <p:spPr>
          <a:xfrm>
            <a:off x="228600" y="1761053"/>
            <a:ext cx="8686800" cy="2354491"/>
          </a:xfrm>
          <a:prstGeom prst="rect">
            <a:avLst/>
          </a:prstGeom>
          <a:noFill/>
        </p:spPr>
        <p:txBody>
          <a:bodyPr wrap="square" rtlCol="0">
            <a:spAutoFit/>
          </a:bodyPr>
          <a:lstStyle/>
          <a:p>
            <a:pPr algn="ctr">
              <a:spcAft>
                <a:spcPts val="1800"/>
              </a:spcAft>
            </a:pPr>
            <a:r>
              <a:rPr lang="en-US" sz="3600" b="1" u="sng" dirty="0" smtClean="0">
                <a:solidFill>
                  <a:schemeClr val="bg1"/>
                </a:solidFill>
              </a:rPr>
              <a:t>Adjust &amp; adapt when the O demands it. </a:t>
            </a:r>
          </a:p>
          <a:p>
            <a:pPr algn="ctr">
              <a:spcAft>
                <a:spcPts val="1200"/>
              </a:spcAft>
            </a:pPr>
            <a:r>
              <a:rPr lang="en-US" sz="3200" dirty="0" smtClean="0">
                <a:solidFill>
                  <a:schemeClr val="bg1"/>
                </a:solidFill>
              </a:rPr>
              <a:t>You have an R Factor trajectory.  Consider the current path of your R Factor habits.</a:t>
            </a:r>
            <a:br>
              <a:rPr lang="en-US" sz="3200" dirty="0" smtClean="0">
                <a:solidFill>
                  <a:schemeClr val="bg1"/>
                </a:solidFill>
              </a:rPr>
            </a:br>
            <a:r>
              <a:rPr lang="en-US" sz="3200" dirty="0" smtClean="0">
                <a:solidFill>
                  <a:schemeClr val="bg1"/>
                </a:solidFill>
              </a:rPr>
              <a:t>Where are they taking you?</a:t>
            </a: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58606982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ounded Rectangle 2"/>
          <p:cNvSpPr>
            <a:spLocks noChangeArrowheads="1"/>
          </p:cNvSpPr>
          <p:nvPr/>
        </p:nvSpPr>
        <p:spPr bwMode="auto">
          <a:xfrm>
            <a:off x="838200" y="914400"/>
            <a:ext cx="7391400" cy="4495800"/>
          </a:xfrm>
          <a:prstGeom prst="roundRect">
            <a:avLst>
              <a:gd name="adj" fmla="val 11242"/>
            </a:avLst>
          </a:prstGeom>
          <a:solidFill>
            <a:schemeClr val="accent6">
              <a:lumMod val="40000"/>
              <a:lumOff val="60000"/>
            </a:schemeClr>
          </a:solidFill>
          <a:ln w="9525" cmpd="sng">
            <a:solidFill>
              <a:srgbClr val="000000"/>
            </a:solidFill>
            <a:headEnd/>
            <a:tailEnd/>
          </a:ln>
          <a:effectLst>
            <a:outerShdw blurRad="50800" dist="38100" dir="18900000" algn="b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none" tIns="1828800" bIns="1828800" anchor="t" anchorCtr="0"/>
          <a:lstStyle/>
          <a:p>
            <a:pPr algn="ctr" eaLnBrk="0" fontAlgn="base" hangingPunct="0">
              <a:spcBef>
                <a:spcPct val="0"/>
              </a:spcBef>
            </a:pPr>
            <a:endParaRPr kumimoji="0" lang="en-US" sz="2600" b="1" i="1" u="none" strike="noStrike" kern="1200" cap="none" spc="0" normalizeH="0" baseline="0" noProof="0" dirty="0" smtClean="0">
              <a:ln>
                <a:noFill/>
              </a:ln>
              <a:solidFill>
                <a:schemeClr val="tx1"/>
              </a:solidFill>
              <a:effectLst/>
              <a:uLnTx/>
              <a:uFillTx/>
              <a:latin typeface="Helvetica"/>
              <a:ea typeface="+mn-ea"/>
              <a:cs typeface="Helvetica"/>
            </a:endParaRPr>
          </a:p>
        </p:txBody>
      </p:sp>
      <p:sp>
        <p:nvSpPr>
          <p:cNvPr id="4" name="Rounded Rectangle 3"/>
          <p:cNvSpPr>
            <a:spLocks noChangeArrowheads="1"/>
          </p:cNvSpPr>
          <p:nvPr/>
        </p:nvSpPr>
        <p:spPr bwMode="auto">
          <a:xfrm>
            <a:off x="838200" y="2286000"/>
            <a:ext cx="6248400" cy="3124200"/>
          </a:xfrm>
          <a:prstGeom prst="roundRect">
            <a:avLst>
              <a:gd name="adj" fmla="val 9019"/>
            </a:avLst>
          </a:prstGeom>
          <a:solidFill>
            <a:schemeClr val="accent6">
              <a:lumMod val="40000"/>
              <a:lumOff val="60000"/>
            </a:schemeClr>
          </a:solidFill>
          <a:ln w="9525" cmpd="sng">
            <a:solidFill>
              <a:srgbClr val="000000"/>
            </a:solidFill>
            <a:headEnd/>
            <a:tailEnd/>
          </a:ln>
          <a:effectLst>
            <a:outerShdw blurRad="50800" dist="38100" dir="18900000" algn="b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none" tIns="1828800" bIns="1828800" anchor="t" anchorCtr="0"/>
          <a:lstStyle/>
          <a:p>
            <a:pPr algn="ctr" eaLnBrk="0" fontAlgn="base" hangingPunct="0">
              <a:spcBef>
                <a:spcPct val="0"/>
              </a:spcBef>
            </a:pPr>
            <a:endParaRPr lang="en-US" sz="2600" b="1" i="1" dirty="0">
              <a:solidFill>
                <a:schemeClr val="tx1"/>
              </a:solidFill>
              <a:latin typeface="Helvetica"/>
              <a:cs typeface="Helvetica"/>
            </a:endParaRPr>
          </a:p>
        </p:txBody>
      </p:sp>
      <p:sp>
        <p:nvSpPr>
          <p:cNvPr id="5" name="Rounded Rectangle 4"/>
          <p:cNvSpPr>
            <a:spLocks noChangeArrowheads="1"/>
          </p:cNvSpPr>
          <p:nvPr/>
        </p:nvSpPr>
        <p:spPr bwMode="auto">
          <a:xfrm>
            <a:off x="838200" y="3739477"/>
            <a:ext cx="5105400" cy="1676400"/>
          </a:xfrm>
          <a:prstGeom prst="roundRect">
            <a:avLst>
              <a:gd name="adj" fmla="val 13313"/>
            </a:avLst>
          </a:prstGeom>
          <a:ln w="9525" cmpd="sng">
            <a:solidFill>
              <a:srgbClr val="000000"/>
            </a:solidFill>
            <a:headEnd/>
            <a:tailEnd/>
          </a:ln>
          <a:effectLst>
            <a:outerShdw blurRad="50800" dist="38100" dir="18900000" algn="b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none" tIns="1828800" bIns="1828800" anchor="ctr" anchorCtr="0"/>
          <a:lstStyle/>
          <a:p>
            <a:pPr algn="ctr" eaLnBrk="0" fontAlgn="base" hangingPunct="0">
              <a:spcBef>
                <a:spcPct val="0"/>
              </a:spcBef>
            </a:pPr>
            <a:r>
              <a:rPr lang="en-US" sz="2600" b="1" i="1" dirty="0">
                <a:solidFill>
                  <a:srgbClr val="000000"/>
                </a:solidFill>
                <a:latin typeface="Helvetica"/>
                <a:cs typeface="Helvetica"/>
              </a:rPr>
              <a:t>20 square feet</a:t>
            </a:r>
          </a:p>
          <a:p>
            <a:pPr algn="ctr" eaLnBrk="0" fontAlgn="base" hangingPunct="0">
              <a:spcBef>
                <a:spcPct val="0"/>
              </a:spcBef>
            </a:pPr>
            <a:r>
              <a:rPr lang="en-US" sz="2600" b="1" i="1" dirty="0">
                <a:solidFill>
                  <a:srgbClr val="000000"/>
                </a:solidFill>
                <a:latin typeface="Helvetica"/>
                <a:cs typeface="Helvetica"/>
              </a:rPr>
              <a:t>of belief &amp; </a:t>
            </a:r>
            <a:r>
              <a:rPr lang="en-US" sz="2600" b="1" i="1" dirty="0" smtClean="0">
                <a:solidFill>
                  <a:srgbClr val="000000"/>
                </a:solidFill>
                <a:latin typeface="Helvetica"/>
                <a:cs typeface="Helvetica"/>
              </a:rPr>
              <a:t>behavior</a:t>
            </a:r>
            <a:endParaRPr lang="en-US" sz="2600" b="1" i="1" dirty="0">
              <a:solidFill>
                <a:srgbClr val="000000"/>
              </a:solidFill>
              <a:latin typeface="Helvetica"/>
              <a:cs typeface="Helvetica"/>
            </a:endParaRPr>
          </a:p>
        </p:txBody>
      </p:sp>
      <p:sp>
        <p:nvSpPr>
          <p:cNvPr id="8" name="Rectangle 7"/>
          <p:cNvSpPr/>
          <p:nvPr/>
        </p:nvSpPr>
        <p:spPr>
          <a:xfrm>
            <a:off x="1219200" y="2667000"/>
            <a:ext cx="5410200" cy="553998"/>
          </a:xfrm>
          <a:prstGeom prst="rect">
            <a:avLst/>
          </a:prstGeom>
        </p:spPr>
        <p:txBody>
          <a:bodyPr wrap="square">
            <a:spAutoFit/>
          </a:bodyPr>
          <a:lstStyle/>
          <a:p>
            <a:pPr algn="ctr"/>
            <a:r>
              <a:rPr kumimoji="1" lang="en-US" sz="3000" kern="0" dirty="0" smtClean="0">
                <a:solidFill>
                  <a:srgbClr val="000000"/>
                </a:solidFill>
                <a:latin typeface="Calibri"/>
                <a:cs typeface="Helvetica"/>
              </a:rPr>
              <a:t>Classroom Culture &amp; Strategy</a:t>
            </a:r>
            <a:endParaRPr kumimoji="1" lang="en-US" sz="3000" kern="0" dirty="0">
              <a:solidFill>
                <a:srgbClr val="000000"/>
              </a:solidFill>
              <a:latin typeface="Calibri"/>
              <a:cs typeface="Helvetica Light"/>
            </a:endParaRPr>
          </a:p>
        </p:txBody>
      </p:sp>
      <p:sp>
        <p:nvSpPr>
          <p:cNvPr id="10" name="Rectangle 9"/>
          <p:cNvSpPr/>
          <p:nvPr/>
        </p:nvSpPr>
        <p:spPr>
          <a:xfrm>
            <a:off x="1752600" y="1274802"/>
            <a:ext cx="5791200" cy="553998"/>
          </a:xfrm>
          <a:prstGeom prst="rect">
            <a:avLst/>
          </a:prstGeom>
        </p:spPr>
        <p:txBody>
          <a:bodyPr wrap="square">
            <a:spAutoFit/>
          </a:bodyPr>
          <a:lstStyle/>
          <a:p>
            <a:pPr algn="ctr"/>
            <a:r>
              <a:rPr kumimoji="1" lang="en-US" sz="3000" kern="0" dirty="0" smtClean="0">
                <a:solidFill>
                  <a:srgbClr val="000000"/>
                </a:solidFill>
                <a:latin typeface="Calibri"/>
                <a:cs typeface="Helvetica"/>
              </a:rPr>
              <a:t>School Culture &amp; Strategy</a:t>
            </a:r>
            <a:endParaRPr kumimoji="1" lang="en-US" sz="3000" kern="0" dirty="0">
              <a:solidFill>
                <a:srgbClr val="000000"/>
              </a:solidFill>
              <a:latin typeface="Calibri"/>
              <a:cs typeface="Helvetica Light"/>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19186165"/>
      </p:ext>
    </p:extLst>
  </p:cSld>
  <p:clrMapOvr>
    <a:masterClrMapping/>
  </p:clrMapOvr>
  <p:transition spd="slow">
    <p:wheel spokes="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685800"/>
            <a:ext cx="9000744" cy="46482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60</a:t>
            </a:fld>
            <a:endParaRPr lang="en-US"/>
          </a:p>
        </p:txBody>
      </p:sp>
      <p:sp>
        <p:nvSpPr>
          <p:cNvPr id="9" name="TextBox 8"/>
          <p:cNvSpPr txBox="1"/>
          <p:nvPr/>
        </p:nvSpPr>
        <p:spPr>
          <a:xfrm>
            <a:off x="228600" y="1524000"/>
            <a:ext cx="8686800" cy="2846933"/>
          </a:xfrm>
          <a:prstGeom prst="rect">
            <a:avLst/>
          </a:prstGeom>
          <a:noFill/>
        </p:spPr>
        <p:txBody>
          <a:bodyPr wrap="square" rtlCol="0">
            <a:spAutoFit/>
          </a:bodyPr>
          <a:lstStyle/>
          <a:p>
            <a:pPr algn="ctr">
              <a:spcAft>
                <a:spcPts val="1800"/>
              </a:spcAft>
            </a:pPr>
            <a:r>
              <a:rPr lang="en-US" sz="3600" b="1" u="sng" dirty="0" smtClean="0">
                <a:solidFill>
                  <a:schemeClr val="bg1"/>
                </a:solidFill>
              </a:rPr>
              <a:t>Adjust &amp; adapt when the E demands it. </a:t>
            </a:r>
          </a:p>
          <a:p>
            <a:pPr algn="ctr">
              <a:spcAft>
                <a:spcPts val="1200"/>
              </a:spcAft>
            </a:pPr>
            <a:r>
              <a:rPr lang="en-US" sz="3200" dirty="0">
                <a:solidFill>
                  <a:srgbClr val="000000"/>
                </a:solidFill>
              </a:rPr>
              <a:t>Don’t let the rate of change in the E exceed the rate of change in your R.  When circumstances around you are changing, that is a clear message that you need to adjust &amp; adapt. </a:t>
            </a:r>
            <a:endParaRPr lang="en-US" sz="3200" dirty="0" smtClean="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0882741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01D70C-87ED-4A23-B647-337BB07F6491}" type="slidenum">
              <a:rPr lang="en-US" smtClean="0"/>
              <a:pPr/>
              <a:t>61</a:t>
            </a:fld>
            <a:endParaRPr lang="en-US"/>
          </a:p>
        </p:txBody>
      </p:sp>
      <p:sp>
        <p:nvSpPr>
          <p:cNvPr id="9" name="Rectangle 8"/>
          <p:cNvSpPr/>
          <p:nvPr/>
        </p:nvSpPr>
        <p:spPr>
          <a:xfrm>
            <a:off x="685800" y="1676400"/>
            <a:ext cx="7772400" cy="2616101"/>
          </a:xfrm>
          <a:prstGeom prst="rect">
            <a:avLst/>
          </a:prstGeom>
        </p:spPr>
        <p:txBody>
          <a:bodyPr wrap="square">
            <a:spAutoFit/>
          </a:bodyPr>
          <a:lstStyle/>
          <a:p>
            <a:pPr marL="0" lvl="1" algn="ctr" defTabSz="863600">
              <a:spcBef>
                <a:spcPct val="0"/>
              </a:spcBef>
              <a:tabLst>
                <a:tab pos="914400" algn="l"/>
              </a:tabLst>
            </a:pPr>
            <a:r>
              <a:rPr lang="en-US" sz="3600" u="sng" dirty="0" smtClean="0">
                <a:solidFill>
                  <a:srgbClr val="FFFFFF"/>
                </a:solidFill>
              </a:rPr>
              <a:t>Page 24</a:t>
            </a:r>
          </a:p>
          <a:p>
            <a:pPr marL="0" lvl="1" algn="ctr" defTabSz="863600">
              <a:spcBef>
                <a:spcPct val="0"/>
              </a:spcBef>
              <a:tabLst>
                <a:tab pos="914400" algn="l"/>
              </a:tabLst>
            </a:pPr>
            <a:endParaRPr lang="en-US" sz="2000" dirty="0" smtClean="0">
              <a:solidFill>
                <a:srgbClr val="FFFFFF"/>
              </a:solidFill>
            </a:endParaRPr>
          </a:p>
          <a:p>
            <a:pPr marL="0" lvl="1" algn="ctr" defTabSz="863600">
              <a:spcBef>
                <a:spcPct val="0"/>
              </a:spcBef>
              <a:tabLst>
                <a:tab pos="914400" algn="l"/>
              </a:tabLst>
            </a:pPr>
            <a:r>
              <a:rPr lang="en-US" sz="3600" dirty="0" smtClean="0">
                <a:solidFill>
                  <a:srgbClr val="FFFFFF"/>
                </a:solidFill>
              </a:rPr>
              <a:t>Is there anything you should </a:t>
            </a:r>
            <a:br>
              <a:rPr lang="en-US" sz="3600" dirty="0" smtClean="0">
                <a:solidFill>
                  <a:srgbClr val="FFFFFF"/>
                </a:solidFill>
              </a:rPr>
            </a:br>
            <a:r>
              <a:rPr lang="en-US" sz="3600" dirty="0" smtClean="0">
                <a:solidFill>
                  <a:srgbClr val="FFFFFF"/>
                </a:solidFill>
              </a:rPr>
              <a:t>stop/start doing that will make you better in key areas of your life?</a:t>
            </a:r>
          </a:p>
        </p:txBody>
      </p:sp>
      <p:sp>
        <p:nvSpPr>
          <p:cNvPr id="10" name="Rectangle 9"/>
          <p:cNvSpPr/>
          <p:nvPr/>
        </p:nvSpPr>
        <p:spPr>
          <a:xfrm>
            <a:off x="914400" y="1219200"/>
            <a:ext cx="7391400" cy="3810000"/>
          </a:xfrm>
          <a:prstGeom prst="rect">
            <a:avLst/>
          </a:prstGeom>
          <a:noFill/>
          <a:ln w="57150" cmpd="sng">
            <a:solidFill>
              <a:srgbClr val="DB57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944102095"/>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533400"/>
            <a:ext cx="9000744" cy="5181600"/>
            <a:chOff x="73152" y="843852"/>
            <a:chExt cx="9000744" cy="4566348"/>
          </a:xfrm>
        </p:grpSpPr>
        <p:sp>
          <p:nvSpPr>
            <p:cNvPr id="10" name="Rectangle 9"/>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ectangle 10"/>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62</a:t>
            </a:fld>
            <a:endParaRPr lang="en-US"/>
          </a:p>
        </p:txBody>
      </p:sp>
      <p:sp>
        <p:nvSpPr>
          <p:cNvPr id="2" name="Rectangle 1"/>
          <p:cNvSpPr/>
          <p:nvPr/>
        </p:nvSpPr>
        <p:spPr>
          <a:xfrm>
            <a:off x="762000" y="1143000"/>
            <a:ext cx="7696200" cy="3785652"/>
          </a:xfrm>
          <a:prstGeom prst="rect">
            <a:avLst/>
          </a:prstGeom>
        </p:spPr>
        <p:txBody>
          <a:bodyPr wrap="square">
            <a:spAutoFit/>
          </a:bodyPr>
          <a:lstStyle/>
          <a:p>
            <a:pPr marL="0" lvl="1" algn="ctr" defTabSz="863600">
              <a:spcBef>
                <a:spcPct val="0"/>
              </a:spcBef>
              <a:tabLst>
                <a:tab pos="914400" algn="l"/>
              </a:tabLst>
            </a:pPr>
            <a:r>
              <a:rPr lang="en-US" sz="7200" u="sng" dirty="0" smtClean="0">
                <a:solidFill>
                  <a:srgbClr val="000000"/>
                </a:solidFill>
              </a:rPr>
              <a:t>R:5</a:t>
            </a:r>
          </a:p>
          <a:p>
            <a:pPr marL="0" lvl="1" algn="ctr" defTabSz="863600">
              <a:spcBef>
                <a:spcPct val="0"/>
              </a:spcBef>
              <a:tabLst>
                <a:tab pos="914400" algn="l"/>
              </a:tabLst>
            </a:pPr>
            <a:r>
              <a:rPr lang="en-US" sz="8000" i="1" dirty="0" smtClean="0">
                <a:solidFill>
                  <a:srgbClr val="000000"/>
                </a:solidFill>
              </a:rPr>
              <a:t>Make a Difference</a:t>
            </a:r>
            <a:endParaRPr lang="en-US" sz="8000"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929968900"/>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685800"/>
            <a:ext cx="9000744" cy="46482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63</a:t>
            </a:fld>
            <a:endParaRPr lang="en-US"/>
          </a:p>
        </p:txBody>
      </p:sp>
      <p:sp>
        <p:nvSpPr>
          <p:cNvPr id="9" name="TextBox 8"/>
          <p:cNvSpPr txBox="1"/>
          <p:nvPr/>
        </p:nvSpPr>
        <p:spPr>
          <a:xfrm>
            <a:off x="228600" y="1991142"/>
            <a:ext cx="8686800" cy="2123658"/>
          </a:xfrm>
          <a:prstGeom prst="rect">
            <a:avLst/>
          </a:prstGeom>
          <a:noFill/>
        </p:spPr>
        <p:txBody>
          <a:bodyPr wrap="square" rtlCol="0">
            <a:spAutoFit/>
          </a:bodyPr>
          <a:lstStyle/>
          <a:p>
            <a:pPr algn="ctr">
              <a:spcAft>
                <a:spcPts val="1800"/>
              </a:spcAft>
            </a:pPr>
            <a:r>
              <a:rPr lang="en-US" sz="4400" dirty="0" smtClean="0">
                <a:solidFill>
                  <a:srgbClr val="000000"/>
                </a:solidFill>
                <a:latin typeface="+mj-lt"/>
                <a:cs typeface="Helvetica"/>
              </a:rPr>
              <a:t>The most important E</a:t>
            </a:r>
            <a:br>
              <a:rPr lang="en-US" sz="4400" dirty="0" smtClean="0">
                <a:solidFill>
                  <a:srgbClr val="000000"/>
                </a:solidFill>
                <a:latin typeface="+mj-lt"/>
                <a:cs typeface="Helvetica"/>
              </a:rPr>
            </a:br>
            <a:r>
              <a:rPr lang="en-US" sz="4400" dirty="0" smtClean="0">
                <a:solidFill>
                  <a:srgbClr val="000000"/>
                </a:solidFill>
                <a:latin typeface="+mj-lt"/>
                <a:cs typeface="Helvetica"/>
              </a:rPr>
              <a:t>you deal with every day</a:t>
            </a:r>
            <a:br>
              <a:rPr lang="en-US" sz="4400" dirty="0" smtClean="0">
                <a:solidFill>
                  <a:srgbClr val="000000"/>
                </a:solidFill>
                <a:latin typeface="+mj-lt"/>
                <a:cs typeface="Helvetica"/>
              </a:rPr>
            </a:br>
            <a:r>
              <a:rPr lang="en-US" sz="4400" dirty="0" smtClean="0">
                <a:solidFill>
                  <a:srgbClr val="000000"/>
                </a:solidFill>
                <a:latin typeface="+mj-lt"/>
                <a:cs typeface="Helvetica"/>
              </a:rPr>
              <a:t>is other people.</a:t>
            </a:r>
            <a:endParaRPr lang="en-US" sz="4400" i="1" dirty="0">
              <a:solidFill>
                <a:srgbClr val="000000"/>
              </a:solidFill>
              <a:latin typeface="+mj-lt"/>
              <a:cs typeface="Helvetica"/>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853133598"/>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685800"/>
            <a:ext cx="9000744" cy="46482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64</a:t>
            </a:fld>
            <a:endParaRPr lang="en-US"/>
          </a:p>
        </p:txBody>
      </p:sp>
      <p:sp>
        <p:nvSpPr>
          <p:cNvPr id="9" name="TextBox 8"/>
          <p:cNvSpPr txBox="1"/>
          <p:nvPr/>
        </p:nvSpPr>
        <p:spPr>
          <a:xfrm>
            <a:off x="228600" y="1695033"/>
            <a:ext cx="8686800" cy="2800767"/>
          </a:xfrm>
          <a:prstGeom prst="rect">
            <a:avLst/>
          </a:prstGeom>
          <a:noFill/>
        </p:spPr>
        <p:txBody>
          <a:bodyPr wrap="square" rtlCol="0">
            <a:spAutoFit/>
          </a:bodyPr>
          <a:lstStyle/>
          <a:p>
            <a:pPr algn="ctr">
              <a:spcAft>
                <a:spcPts val="1800"/>
              </a:spcAft>
            </a:pPr>
            <a:r>
              <a:rPr lang="en-US" sz="4400" dirty="0" smtClean="0">
                <a:solidFill>
                  <a:srgbClr val="000000"/>
                </a:solidFill>
                <a:latin typeface="+mj-lt"/>
                <a:cs typeface="Helvetica"/>
              </a:rPr>
              <a:t>How you choose to </a:t>
            </a:r>
            <a:r>
              <a:rPr lang="en-US" sz="4400" i="1" dirty="0" smtClean="0">
                <a:solidFill>
                  <a:srgbClr val="000000"/>
                </a:solidFill>
                <a:latin typeface="+mj-lt"/>
                <a:cs typeface="Helvetica"/>
              </a:rPr>
              <a:t>Manage the R</a:t>
            </a:r>
            <a:br>
              <a:rPr lang="en-US" sz="4400" i="1" dirty="0" smtClean="0">
                <a:solidFill>
                  <a:srgbClr val="000000"/>
                </a:solidFill>
                <a:latin typeface="+mj-lt"/>
                <a:cs typeface="Helvetica"/>
              </a:rPr>
            </a:br>
            <a:r>
              <a:rPr lang="en-US" sz="4400" dirty="0" smtClean="0">
                <a:solidFill>
                  <a:srgbClr val="000000"/>
                </a:solidFill>
                <a:latin typeface="+mj-lt"/>
                <a:cs typeface="Helvetica"/>
              </a:rPr>
              <a:t>determines the quality of your personal &amp; professional</a:t>
            </a:r>
            <a:br>
              <a:rPr lang="en-US" sz="4400" dirty="0" smtClean="0">
                <a:solidFill>
                  <a:srgbClr val="000000"/>
                </a:solidFill>
                <a:latin typeface="+mj-lt"/>
                <a:cs typeface="Helvetica"/>
              </a:rPr>
            </a:br>
            <a:r>
              <a:rPr lang="en-US" sz="4400" dirty="0" smtClean="0">
                <a:solidFill>
                  <a:srgbClr val="000000"/>
                </a:solidFill>
                <a:latin typeface="+mj-lt"/>
                <a:cs typeface="Helvetica"/>
              </a:rPr>
              <a:t>relationships.</a:t>
            </a:r>
            <a:endParaRPr lang="en-US" sz="4400" i="1" dirty="0">
              <a:solidFill>
                <a:srgbClr val="000000"/>
              </a:solidFill>
              <a:latin typeface="+mj-lt"/>
              <a:cs typeface="Helvetica"/>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121652804"/>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1" name="Group 10"/>
          <p:cNvGrpSpPr/>
          <p:nvPr/>
        </p:nvGrpSpPr>
        <p:grpSpPr>
          <a:xfrm>
            <a:off x="73152" y="304800"/>
            <a:ext cx="9000744" cy="5791200"/>
            <a:chOff x="73152" y="843852"/>
            <a:chExt cx="9000744" cy="4566348"/>
          </a:xfrm>
        </p:grpSpPr>
        <p:sp>
          <p:nvSpPr>
            <p:cNvPr id="12" name="Rectangle 11"/>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ectangle 12"/>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65</a:t>
            </a:fld>
            <a:endParaRPr lang="en-US"/>
          </a:p>
        </p:txBody>
      </p:sp>
      <p:sp>
        <p:nvSpPr>
          <p:cNvPr id="9" name="TextBox 8"/>
          <p:cNvSpPr txBox="1"/>
          <p:nvPr/>
        </p:nvSpPr>
        <p:spPr>
          <a:xfrm>
            <a:off x="228600" y="1074003"/>
            <a:ext cx="8686800" cy="830997"/>
          </a:xfrm>
          <a:prstGeom prst="rect">
            <a:avLst/>
          </a:prstGeom>
          <a:noFill/>
        </p:spPr>
        <p:txBody>
          <a:bodyPr wrap="square" rtlCol="0">
            <a:spAutoFit/>
          </a:bodyPr>
          <a:lstStyle/>
          <a:p>
            <a:pPr algn="ctr">
              <a:spcAft>
                <a:spcPts val="1800"/>
              </a:spcAft>
            </a:pPr>
            <a:r>
              <a:rPr lang="en-US" sz="4800" dirty="0" smtClean="0">
                <a:solidFill>
                  <a:srgbClr val="000000"/>
                </a:solidFill>
                <a:latin typeface="+mj-lt"/>
                <a:cs typeface="Helvetica"/>
              </a:rPr>
              <a:t>Your R is an E for others.</a:t>
            </a:r>
            <a:endParaRPr lang="en-US" sz="4800" i="1" dirty="0">
              <a:solidFill>
                <a:srgbClr val="000000"/>
              </a:solidFill>
              <a:latin typeface="+mj-lt"/>
              <a:cs typeface="Helvetica"/>
            </a:endParaRPr>
          </a:p>
        </p:txBody>
      </p:sp>
      <p:pic>
        <p:nvPicPr>
          <p:cNvPr id="10" name="Picture 4" descr="Copy of 14H00490"/>
          <p:cNvPicPr>
            <a:picLocks noChangeAspect="1" noChangeArrowheads="1"/>
          </p:cNvPicPr>
          <p:nvPr/>
        </p:nvPicPr>
        <p:blipFill>
          <a:blip r:embed="rId3" cstate="print"/>
          <a:srcRect/>
          <a:stretch>
            <a:fillRect/>
          </a:stretch>
        </p:blipFill>
        <p:spPr bwMode="auto">
          <a:xfrm>
            <a:off x="2743200" y="2420742"/>
            <a:ext cx="3638550" cy="2913258"/>
          </a:xfrm>
          <a:prstGeom prst="rect">
            <a:avLst/>
          </a:prstGeom>
          <a:noFill/>
          <a:ln w="9525">
            <a:solidFill>
              <a:srgbClr val="000000"/>
            </a:solidFill>
            <a:miter lim="800000"/>
            <a:headEnd/>
            <a:tailEnd/>
          </a:ln>
          <a:effectLst>
            <a:outerShdw blurRad="63500" sx="102000" sy="102000" algn="ctr" rotWithShape="0">
              <a:prstClr val="black">
                <a:alpha val="40000"/>
              </a:prst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59465180"/>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1" name="Group 10"/>
          <p:cNvGrpSpPr/>
          <p:nvPr/>
        </p:nvGrpSpPr>
        <p:grpSpPr>
          <a:xfrm>
            <a:off x="73152" y="228600"/>
            <a:ext cx="9000744" cy="5791200"/>
            <a:chOff x="73152" y="843852"/>
            <a:chExt cx="9000744" cy="4566348"/>
          </a:xfrm>
        </p:grpSpPr>
        <p:sp>
          <p:nvSpPr>
            <p:cNvPr id="12" name="Rectangle 11"/>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ectangle 12"/>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66</a:t>
            </a:fld>
            <a:endParaRPr lang="en-US"/>
          </a:p>
        </p:txBody>
      </p:sp>
      <p:sp>
        <p:nvSpPr>
          <p:cNvPr id="9" name="TextBox 8"/>
          <p:cNvSpPr txBox="1"/>
          <p:nvPr/>
        </p:nvSpPr>
        <p:spPr>
          <a:xfrm>
            <a:off x="228600" y="4163987"/>
            <a:ext cx="8686800" cy="1322413"/>
          </a:xfrm>
          <a:prstGeom prst="rect">
            <a:avLst/>
          </a:prstGeom>
          <a:noFill/>
        </p:spPr>
        <p:txBody>
          <a:bodyPr wrap="square" rtlCol="0">
            <a:spAutoFit/>
          </a:bodyPr>
          <a:lstStyle/>
          <a:p>
            <a:pPr algn="ctr">
              <a:lnSpc>
                <a:spcPct val="90000"/>
              </a:lnSpc>
            </a:pPr>
            <a:r>
              <a:rPr lang="en-US" sz="4400" dirty="0">
                <a:solidFill>
                  <a:schemeClr val="bg1"/>
                </a:solidFill>
              </a:rPr>
              <a:t>You will be no better as a team </a:t>
            </a:r>
            <a:r>
              <a:rPr lang="en-US" sz="4400" dirty="0" smtClean="0">
                <a:solidFill>
                  <a:schemeClr val="bg1"/>
                </a:solidFill>
              </a:rPr>
              <a:t/>
            </a:r>
            <a:br>
              <a:rPr lang="en-US" sz="4400" dirty="0" smtClean="0">
                <a:solidFill>
                  <a:schemeClr val="bg1"/>
                </a:solidFill>
              </a:rPr>
            </a:br>
            <a:r>
              <a:rPr lang="en-US" sz="4400" dirty="0" smtClean="0">
                <a:solidFill>
                  <a:schemeClr val="bg1"/>
                </a:solidFill>
              </a:rPr>
              <a:t>than </a:t>
            </a:r>
            <a:r>
              <a:rPr lang="en-US" sz="4400" dirty="0">
                <a:solidFill>
                  <a:schemeClr val="bg1"/>
                </a:solidFill>
              </a:rPr>
              <a:t>you are to each other.</a:t>
            </a:r>
          </a:p>
        </p:txBody>
      </p:sp>
      <p:pic>
        <p:nvPicPr>
          <p:cNvPr id="10" name="Picture 5"/>
          <p:cNvPicPr>
            <a:picLocks noChangeAspect="1" noChangeArrowheads="1"/>
          </p:cNvPicPr>
          <p:nvPr/>
        </p:nvPicPr>
        <p:blipFill>
          <a:blip r:embed="rId3"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2438400" y="838200"/>
            <a:ext cx="4419600" cy="2980415"/>
          </a:xfrm>
          <a:prstGeom prst="rect">
            <a:avLst/>
          </a:prstGeom>
          <a:noFill/>
          <a:ln w="9525">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463704682"/>
      </p:ext>
    </p:extLst>
  </p:cSld>
  <p:clrMapOvr>
    <a:masterClrMapping/>
  </p:clrMapOvr>
  <p:transition spd="slow">
    <p:wheel spokes="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685800"/>
            <a:ext cx="9000744" cy="49530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67</a:t>
            </a:fld>
            <a:endParaRPr lang="en-US"/>
          </a:p>
        </p:txBody>
      </p:sp>
      <p:sp>
        <p:nvSpPr>
          <p:cNvPr id="9" name="TextBox 8"/>
          <p:cNvSpPr txBox="1"/>
          <p:nvPr/>
        </p:nvSpPr>
        <p:spPr>
          <a:xfrm>
            <a:off x="304800" y="1295400"/>
            <a:ext cx="8686800" cy="769441"/>
          </a:xfrm>
          <a:prstGeom prst="rect">
            <a:avLst/>
          </a:prstGeom>
          <a:noFill/>
        </p:spPr>
        <p:txBody>
          <a:bodyPr wrap="square" rtlCol="0">
            <a:spAutoFit/>
          </a:bodyPr>
          <a:lstStyle/>
          <a:p>
            <a:pPr algn="ctr"/>
            <a:r>
              <a:rPr lang="en-US" sz="4400" b="1" u="sng" dirty="0" smtClean="0">
                <a:solidFill>
                  <a:schemeClr val="bg1"/>
                </a:solidFill>
              </a:rPr>
              <a:t>Four things that make a difference</a:t>
            </a:r>
            <a:endParaRPr lang="en-US" sz="4000" b="1" i="1" u="sng" dirty="0">
              <a:solidFill>
                <a:schemeClr val="bg1"/>
              </a:solidFill>
            </a:endParaRPr>
          </a:p>
        </p:txBody>
      </p:sp>
      <p:sp>
        <p:nvSpPr>
          <p:cNvPr id="8" name="TextBox 7"/>
          <p:cNvSpPr txBox="1"/>
          <p:nvPr/>
        </p:nvSpPr>
        <p:spPr>
          <a:xfrm>
            <a:off x="2057400" y="2339876"/>
            <a:ext cx="4953000" cy="2539157"/>
          </a:xfrm>
          <a:prstGeom prst="rect">
            <a:avLst/>
          </a:prstGeom>
          <a:noFill/>
        </p:spPr>
        <p:txBody>
          <a:bodyPr wrap="square" rtlCol="0">
            <a:spAutoFit/>
          </a:bodyPr>
          <a:lstStyle/>
          <a:p>
            <a:pPr marL="635000" indent="-635000">
              <a:spcAft>
                <a:spcPts val="600"/>
              </a:spcAft>
              <a:buFont typeface="+mj-lt"/>
              <a:buAutoNum type="arabicPeriod"/>
            </a:pPr>
            <a:r>
              <a:rPr lang="en-US" sz="3600" dirty="0" smtClean="0">
                <a:solidFill>
                  <a:schemeClr val="bg1"/>
                </a:solidFill>
              </a:rPr>
              <a:t>Total Ownership</a:t>
            </a:r>
          </a:p>
          <a:p>
            <a:pPr marL="635000" indent="-635000">
              <a:spcAft>
                <a:spcPts val="600"/>
              </a:spcAft>
              <a:buFont typeface="+mj-lt"/>
              <a:buAutoNum type="arabicPeriod"/>
            </a:pPr>
            <a:r>
              <a:rPr lang="en-US" sz="3600" dirty="0" smtClean="0">
                <a:solidFill>
                  <a:schemeClr val="bg1"/>
                </a:solidFill>
              </a:rPr>
              <a:t>Careful Attention</a:t>
            </a:r>
          </a:p>
          <a:p>
            <a:pPr marL="635000" indent="-635000">
              <a:spcAft>
                <a:spcPts val="600"/>
              </a:spcAft>
              <a:buFont typeface="+mj-lt"/>
              <a:buAutoNum type="arabicPeriod"/>
            </a:pPr>
            <a:r>
              <a:rPr lang="en-US" sz="3600" dirty="0" smtClean="0">
                <a:solidFill>
                  <a:schemeClr val="bg1"/>
                </a:solidFill>
              </a:rPr>
              <a:t>Productive Energy</a:t>
            </a:r>
          </a:p>
          <a:p>
            <a:pPr marL="635000" indent="-635000">
              <a:buFont typeface="+mj-lt"/>
              <a:buAutoNum type="arabicPeriod"/>
            </a:pPr>
            <a:r>
              <a:rPr lang="en-US" sz="3600" dirty="0" smtClean="0">
                <a:solidFill>
                  <a:schemeClr val="bg1"/>
                </a:solidFill>
              </a:rPr>
              <a:t>Real Solutions</a:t>
            </a:r>
            <a:endParaRPr lang="en-US" sz="3200" dirty="0">
              <a:solidFill>
                <a:schemeClr val="bg1"/>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098803610"/>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1" name="Group 10"/>
          <p:cNvGrpSpPr/>
          <p:nvPr/>
        </p:nvGrpSpPr>
        <p:grpSpPr>
          <a:xfrm>
            <a:off x="73152" y="685800"/>
            <a:ext cx="9000744" cy="4648200"/>
            <a:chOff x="73152" y="843852"/>
            <a:chExt cx="9000744" cy="4566348"/>
          </a:xfrm>
        </p:grpSpPr>
        <p:sp>
          <p:nvSpPr>
            <p:cNvPr id="12" name="Rectangle 11"/>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ectangle 12"/>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68</a:t>
            </a:fld>
            <a:endParaRPr lang="en-US"/>
          </a:p>
        </p:txBody>
      </p:sp>
      <p:sp>
        <p:nvSpPr>
          <p:cNvPr id="9" name="TextBox 8"/>
          <p:cNvSpPr txBox="1"/>
          <p:nvPr/>
        </p:nvSpPr>
        <p:spPr>
          <a:xfrm>
            <a:off x="228600" y="1366897"/>
            <a:ext cx="8686800" cy="1200329"/>
          </a:xfrm>
          <a:prstGeom prst="rect">
            <a:avLst/>
          </a:prstGeom>
          <a:noFill/>
        </p:spPr>
        <p:txBody>
          <a:bodyPr wrap="square" rtlCol="0">
            <a:spAutoFit/>
          </a:bodyPr>
          <a:lstStyle/>
          <a:p>
            <a:pPr algn="ctr">
              <a:spcAft>
                <a:spcPts val="1800"/>
              </a:spcAft>
            </a:pPr>
            <a:r>
              <a:rPr lang="en-US" sz="3600" dirty="0" smtClean="0">
                <a:solidFill>
                  <a:srgbClr val="000000"/>
                </a:solidFill>
                <a:latin typeface="+mj-lt"/>
                <a:cs typeface="Helvetica"/>
              </a:rPr>
              <a:t>There are three ways that you </a:t>
            </a:r>
            <a:br>
              <a:rPr lang="en-US" sz="3600" dirty="0" smtClean="0">
                <a:solidFill>
                  <a:srgbClr val="000000"/>
                </a:solidFill>
                <a:latin typeface="+mj-lt"/>
                <a:cs typeface="Helvetica"/>
              </a:rPr>
            </a:br>
            <a:r>
              <a:rPr lang="en-US" sz="3600" dirty="0" smtClean="0">
                <a:solidFill>
                  <a:srgbClr val="000000"/>
                </a:solidFill>
                <a:latin typeface="+mj-lt"/>
                <a:cs typeface="Helvetica"/>
              </a:rPr>
              <a:t>deliver an experience to others:</a:t>
            </a:r>
            <a:endParaRPr lang="en-US" sz="3600" i="1" dirty="0">
              <a:solidFill>
                <a:srgbClr val="000000"/>
              </a:solidFill>
              <a:latin typeface="+mj-lt"/>
              <a:cs typeface="Helvetica"/>
            </a:endParaRPr>
          </a:p>
        </p:txBody>
      </p:sp>
      <p:sp>
        <p:nvSpPr>
          <p:cNvPr id="10" name="TextBox 9"/>
          <p:cNvSpPr txBox="1"/>
          <p:nvPr/>
        </p:nvSpPr>
        <p:spPr>
          <a:xfrm>
            <a:off x="1828800" y="2738497"/>
            <a:ext cx="5943600" cy="2062103"/>
          </a:xfrm>
          <a:prstGeom prst="rect">
            <a:avLst/>
          </a:prstGeom>
          <a:noFill/>
        </p:spPr>
        <p:txBody>
          <a:bodyPr wrap="square" rtlCol="0">
            <a:spAutoFit/>
          </a:bodyPr>
          <a:lstStyle/>
          <a:p>
            <a:pPr marL="571500" indent="-571500">
              <a:spcAft>
                <a:spcPts val="1200"/>
              </a:spcAft>
              <a:buFont typeface="Arial"/>
              <a:buChar char="•"/>
            </a:pPr>
            <a:r>
              <a:rPr lang="en-US" sz="3600" i="1" dirty="0" smtClean="0">
                <a:solidFill>
                  <a:srgbClr val="000000"/>
                </a:solidFill>
                <a:latin typeface="+mj-lt"/>
                <a:cs typeface="Helvetica"/>
              </a:rPr>
              <a:t>People see your </a:t>
            </a:r>
            <a:r>
              <a:rPr lang="en-US" sz="3600" b="1" i="1" dirty="0" smtClean="0">
                <a:solidFill>
                  <a:srgbClr val="000000"/>
                </a:solidFill>
                <a:latin typeface="+mj-lt"/>
                <a:cs typeface="Helvetica"/>
              </a:rPr>
              <a:t>action</a:t>
            </a:r>
          </a:p>
          <a:p>
            <a:pPr marL="571500" indent="-571500">
              <a:spcAft>
                <a:spcPts val="1200"/>
              </a:spcAft>
              <a:buFont typeface="Arial"/>
              <a:buChar char="•"/>
            </a:pPr>
            <a:r>
              <a:rPr lang="en-US" sz="3600" i="1" dirty="0" smtClean="0">
                <a:solidFill>
                  <a:srgbClr val="000000"/>
                </a:solidFill>
                <a:latin typeface="+mj-lt"/>
                <a:cs typeface="Helvetica"/>
              </a:rPr>
              <a:t>People feel your </a:t>
            </a:r>
            <a:r>
              <a:rPr lang="en-US" sz="3600" b="1" i="1" dirty="0" smtClean="0">
                <a:solidFill>
                  <a:srgbClr val="000000"/>
                </a:solidFill>
                <a:latin typeface="+mj-lt"/>
                <a:cs typeface="Helvetica"/>
              </a:rPr>
              <a:t>attitude</a:t>
            </a:r>
          </a:p>
          <a:p>
            <a:pPr marL="571500" indent="-571500">
              <a:spcAft>
                <a:spcPts val="1200"/>
              </a:spcAft>
              <a:buFont typeface="Arial"/>
              <a:buChar char="•"/>
            </a:pPr>
            <a:r>
              <a:rPr lang="en-US" sz="3600" i="1" dirty="0" smtClean="0">
                <a:solidFill>
                  <a:srgbClr val="000000"/>
                </a:solidFill>
                <a:latin typeface="+mj-lt"/>
                <a:cs typeface="Helvetica"/>
              </a:rPr>
              <a:t>People hear your </a:t>
            </a:r>
            <a:r>
              <a:rPr lang="en-US" sz="3600" b="1" i="1" dirty="0" smtClean="0">
                <a:solidFill>
                  <a:srgbClr val="000000"/>
                </a:solidFill>
                <a:latin typeface="+mj-lt"/>
                <a:cs typeface="Helvetica"/>
              </a:rPr>
              <a:t>words</a:t>
            </a:r>
            <a:endParaRPr lang="en-US" sz="3600" b="1" i="1" dirty="0">
              <a:solidFill>
                <a:srgbClr val="000000"/>
              </a:solidFill>
              <a:latin typeface="+mj-lt"/>
              <a:cs typeface="Helvetica"/>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676988556"/>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3" name="Group 12"/>
          <p:cNvGrpSpPr/>
          <p:nvPr/>
        </p:nvGrpSpPr>
        <p:grpSpPr>
          <a:xfrm>
            <a:off x="73152" y="228600"/>
            <a:ext cx="9000744" cy="5791200"/>
            <a:chOff x="73152" y="843852"/>
            <a:chExt cx="9000744" cy="4566348"/>
          </a:xfrm>
        </p:grpSpPr>
        <p:sp>
          <p:nvSpPr>
            <p:cNvPr id="14" name="Rectangle 13"/>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69</a:t>
            </a:fld>
            <a:endParaRPr lang="en-US"/>
          </a:p>
        </p:txBody>
      </p:sp>
      <p:sp>
        <p:nvSpPr>
          <p:cNvPr id="2" name="Rectangle 1"/>
          <p:cNvSpPr/>
          <p:nvPr/>
        </p:nvSpPr>
        <p:spPr>
          <a:xfrm>
            <a:off x="990600" y="1066800"/>
            <a:ext cx="3429000" cy="426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191290" y="1164499"/>
            <a:ext cx="3048000" cy="523220"/>
          </a:xfrm>
          <a:prstGeom prst="rect">
            <a:avLst/>
          </a:prstGeom>
        </p:spPr>
        <p:txBody>
          <a:bodyPr wrap="square">
            <a:spAutoFit/>
          </a:bodyPr>
          <a:lstStyle/>
          <a:p>
            <a:pPr marL="0" lvl="1" algn="ctr" defTabSz="863600">
              <a:spcBef>
                <a:spcPct val="0"/>
              </a:spcBef>
              <a:tabLst>
                <a:tab pos="914400" algn="l"/>
              </a:tabLst>
            </a:pPr>
            <a:r>
              <a:rPr lang="en-US" sz="2800" dirty="0" smtClean="0">
                <a:solidFill>
                  <a:srgbClr val="000000"/>
                </a:solidFill>
              </a:rPr>
              <a:t>Home?</a:t>
            </a:r>
          </a:p>
        </p:txBody>
      </p:sp>
      <p:sp>
        <p:nvSpPr>
          <p:cNvPr id="11" name="Rectangle 10"/>
          <p:cNvSpPr/>
          <p:nvPr/>
        </p:nvSpPr>
        <p:spPr>
          <a:xfrm>
            <a:off x="4648200" y="1066800"/>
            <a:ext cx="3429000" cy="426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848890" y="1164499"/>
            <a:ext cx="3048000" cy="523220"/>
          </a:xfrm>
          <a:prstGeom prst="rect">
            <a:avLst/>
          </a:prstGeom>
        </p:spPr>
        <p:txBody>
          <a:bodyPr wrap="square">
            <a:spAutoFit/>
          </a:bodyPr>
          <a:lstStyle/>
          <a:p>
            <a:pPr marL="0" lvl="1" algn="ctr" defTabSz="863600">
              <a:spcBef>
                <a:spcPct val="0"/>
              </a:spcBef>
              <a:tabLst>
                <a:tab pos="914400" algn="l"/>
              </a:tabLst>
            </a:pPr>
            <a:r>
              <a:rPr lang="en-US" sz="2800" dirty="0" smtClean="0">
                <a:solidFill>
                  <a:srgbClr val="000000"/>
                </a:solidFill>
              </a:rPr>
              <a:t>Work?</a:t>
            </a:r>
          </a:p>
        </p:txBody>
      </p:sp>
      <p:cxnSp>
        <p:nvCxnSpPr>
          <p:cNvPr id="16" name="Straight Connector 15"/>
          <p:cNvCxnSpPr/>
          <p:nvPr/>
        </p:nvCxnSpPr>
        <p:spPr>
          <a:xfrm>
            <a:off x="1524000" y="1828800"/>
            <a:ext cx="2362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181600" y="1828800"/>
            <a:ext cx="2362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030467726"/>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Rectangle 18"/>
          <p:cNvSpPr/>
          <p:nvPr/>
        </p:nvSpPr>
        <p:spPr>
          <a:xfrm>
            <a:off x="2331506" y="2209800"/>
            <a:ext cx="4480989" cy="923330"/>
          </a:xfrm>
          <a:prstGeom prst="rect">
            <a:avLst/>
          </a:prstGeom>
        </p:spPr>
        <p:txBody>
          <a:bodyPr wrap="none">
            <a:spAutoFit/>
          </a:bodyPr>
          <a:lstStyle/>
          <a:p>
            <a:pPr algn="ctr"/>
            <a:r>
              <a:rPr lang="en-US" sz="5400" b="1" dirty="0" smtClean="0">
                <a:solidFill>
                  <a:srgbClr val="FFFFFF"/>
                </a:solidFill>
                <a:effectLst/>
                <a:cs typeface="Arial" pitchFamily="34" charset="0"/>
              </a:rPr>
              <a:t>Above </a:t>
            </a:r>
            <a:r>
              <a:rPr lang="en-US" sz="5400" b="1" dirty="0">
                <a:solidFill>
                  <a:srgbClr val="FFFFFF"/>
                </a:solidFill>
                <a:effectLst/>
                <a:cs typeface="Arial" pitchFamily="34" charset="0"/>
              </a:rPr>
              <a:t>the </a:t>
            </a:r>
            <a:r>
              <a:rPr lang="en-US" sz="5400" b="1" dirty="0" smtClean="0">
                <a:solidFill>
                  <a:srgbClr val="FFFFFF"/>
                </a:solidFill>
                <a:effectLst/>
                <a:cs typeface="Arial" pitchFamily="34" charset="0"/>
              </a:rPr>
              <a:t>Line</a:t>
            </a:r>
            <a:endParaRPr lang="en-US" sz="5400" b="1" dirty="0">
              <a:solidFill>
                <a:srgbClr val="FFFFFF"/>
              </a:solidFill>
              <a:effectLst/>
              <a:cs typeface="Arial" pitchFamily="34" charset="0"/>
            </a:endParaRPr>
          </a:p>
        </p:txBody>
      </p:sp>
      <p:sp>
        <p:nvSpPr>
          <p:cNvPr id="20" name="Rectangle 19"/>
          <p:cNvSpPr/>
          <p:nvPr/>
        </p:nvSpPr>
        <p:spPr>
          <a:xfrm>
            <a:off x="2353822" y="3276600"/>
            <a:ext cx="4436356" cy="923330"/>
          </a:xfrm>
          <a:prstGeom prst="rect">
            <a:avLst/>
          </a:prstGeom>
        </p:spPr>
        <p:txBody>
          <a:bodyPr wrap="none">
            <a:spAutoFit/>
          </a:bodyPr>
          <a:lstStyle/>
          <a:p>
            <a:pPr algn="ctr">
              <a:spcAft>
                <a:spcPts val="600"/>
              </a:spcAft>
            </a:pPr>
            <a:r>
              <a:rPr lang="en-US" sz="5400" b="1" dirty="0" smtClean="0">
                <a:solidFill>
                  <a:srgbClr val="FFFFFF"/>
                </a:solidFill>
                <a:effectLst/>
                <a:cs typeface="Arial" pitchFamily="34" charset="0"/>
              </a:rPr>
              <a:t>Below the Line</a:t>
            </a:r>
            <a:endParaRPr lang="en-US" sz="5400" b="1" dirty="0">
              <a:solidFill>
                <a:srgbClr val="FFFFFF"/>
              </a:solidFill>
              <a:effectLst/>
              <a:cs typeface="Arial" pitchFamily="34" charset="0"/>
            </a:endParaRPr>
          </a:p>
        </p:txBody>
      </p:sp>
      <p:sp>
        <p:nvSpPr>
          <p:cNvPr id="21" name="Rectangle 20"/>
          <p:cNvSpPr/>
          <p:nvPr/>
        </p:nvSpPr>
        <p:spPr>
          <a:xfrm>
            <a:off x="3457082" y="685800"/>
            <a:ext cx="2229835" cy="1569660"/>
          </a:xfrm>
          <a:prstGeom prst="rect">
            <a:avLst/>
          </a:prstGeom>
        </p:spPr>
        <p:txBody>
          <a:bodyPr wrap="none">
            <a:spAutoFit/>
          </a:bodyPr>
          <a:lstStyle/>
          <a:p>
            <a:pPr algn="ctr"/>
            <a:r>
              <a:rPr lang="en-US" sz="3200" i="1" dirty="0" smtClean="0">
                <a:solidFill>
                  <a:srgbClr val="FFFFFF"/>
                </a:solidFill>
                <a:cs typeface="Arial" pitchFamily="34" charset="0"/>
              </a:rPr>
              <a:t>Intentional </a:t>
            </a:r>
          </a:p>
          <a:p>
            <a:pPr algn="ctr"/>
            <a:r>
              <a:rPr lang="en-US" sz="3200" i="1" dirty="0">
                <a:solidFill>
                  <a:srgbClr val="FFFFFF"/>
                </a:solidFill>
                <a:cs typeface="Arial" pitchFamily="34" charset="0"/>
              </a:rPr>
              <a:t>O</a:t>
            </a:r>
            <a:r>
              <a:rPr lang="en-US" sz="3200" i="1" dirty="0" smtClean="0">
                <a:solidFill>
                  <a:srgbClr val="FFFFFF"/>
                </a:solidFill>
                <a:cs typeface="Arial" pitchFamily="34" charset="0"/>
              </a:rPr>
              <a:t>n-purpose </a:t>
            </a:r>
          </a:p>
          <a:p>
            <a:pPr algn="ctr"/>
            <a:r>
              <a:rPr lang="en-US" sz="3200" i="1" dirty="0">
                <a:solidFill>
                  <a:srgbClr val="FFFFFF"/>
                </a:solidFill>
                <a:cs typeface="Arial" pitchFamily="34" charset="0"/>
              </a:rPr>
              <a:t>S</a:t>
            </a:r>
            <a:r>
              <a:rPr lang="en-US" sz="3200" i="1" dirty="0" smtClean="0">
                <a:solidFill>
                  <a:srgbClr val="FFFFFF"/>
                </a:solidFill>
                <a:cs typeface="Arial" pitchFamily="34" charset="0"/>
              </a:rPr>
              <a:t>killful</a:t>
            </a:r>
            <a:endParaRPr lang="en-US" sz="43000" i="1" dirty="0">
              <a:solidFill>
                <a:srgbClr val="FFFFFF"/>
              </a:solidFill>
            </a:endParaRPr>
          </a:p>
        </p:txBody>
      </p:sp>
      <p:sp>
        <p:nvSpPr>
          <p:cNvPr id="22" name="Rectangle 21"/>
          <p:cNvSpPr/>
          <p:nvPr/>
        </p:nvSpPr>
        <p:spPr>
          <a:xfrm>
            <a:off x="3367201" y="4373940"/>
            <a:ext cx="2407367" cy="1569660"/>
          </a:xfrm>
          <a:prstGeom prst="rect">
            <a:avLst/>
          </a:prstGeom>
        </p:spPr>
        <p:txBody>
          <a:bodyPr wrap="none">
            <a:spAutoFit/>
          </a:bodyPr>
          <a:lstStyle/>
          <a:p>
            <a:pPr algn="ctr"/>
            <a:r>
              <a:rPr lang="en-US" sz="3200" i="1" dirty="0" smtClean="0">
                <a:solidFill>
                  <a:srgbClr val="FFFFFF"/>
                </a:solidFill>
                <a:cs typeface="Arial" pitchFamily="34" charset="0"/>
              </a:rPr>
              <a:t>Impulsive </a:t>
            </a:r>
          </a:p>
          <a:p>
            <a:pPr algn="ctr"/>
            <a:r>
              <a:rPr lang="en-US" sz="3200" i="1" dirty="0">
                <a:solidFill>
                  <a:srgbClr val="FFFFFF"/>
                </a:solidFill>
                <a:cs typeface="Arial" pitchFamily="34" charset="0"/>
              </a:rPr>
              <a:t>O</a:t>
            </a:r>
            <a:r>
              <a:rPr lang="en-US" sz="3200" i="1" dirty="0" smtClean="0">
                <a:solidFill>
                  <a:srgbClr val="FFFFFF"/>
                </a:solidFill>
                <a:cs typeface="Arial" pitchFamily="34" charset="0"/>
              </a:rPr>
              <a:t>n</a:t>
            </a:r>
            <a:r>
              <a:rPr lang="en-US" sz="3200" i="1" dirty="0">
                <a:solidFill>
                  <a:srgbClr val="FFFFFF"/>
                </a:solidFill>
                <a:cs typeface="Arial" pitchFamily="34" charset="0"/>
              </a:rPr>
              <a:t>-</a:t>
            </a:r>
            <a:r>
              <a:rPr lang="en-US" sz="3200" i="1" dirty="0" smtClean="0">
                <a:solidFill>
                  <a:srgbClr val="FFFFFF"/>
                </a:solidFill>
                <a:cs typeface="Arial" pitchFamily="34" charset="0"/>
              </a:rPr>
              <a:t>autopilot </a:t>
            </a:r>
          </a:p>
          <a:p>
            <a:pPr algn="ctr"/>
            <a:r>
              <a:rPr lang="en-US" sz="3200" i="1" dirty="0">
                <a:solidFill>
                  <a:srgbClr val="FFFFFF"/>
                </a:solidFill>
                <a:cs typeface="Arial" pitchFamily="34" charset="0"/>
              </a:rPr>
              <a:t>R</a:t>
            </a:r>
            <a:r>
              <a:rPr lang="en-US" sz="3200" i="1" dirty="0" smtClean="0">
                <a:solidFill>
                  <a:srgbClr val="FFFFFF"/>
                </a:solidFill>
                <a:cs typeface="Arial" pitchFamily="34" charset="0"/>
              </a:rPr>
              <a:t>esistant</a:t>
            </a:r>
            <a:endParaRPr lang="en-US" sz="43000" i="1" dirty="0">
              <a:solidFill>
                <a:srgbClr val="FFFFFF"/>
              </a:solidFill>
            </a:endParaRPr>
          </a:p>
        </p:txBody>
      </p:sp>
      <p:sp>
        <p:nvSpPr>
          <p:cNvPr id="23" name="Left Bracket 22"/>
          <p:cNvSpPr/>
          <p:nvPr/>
        </p:nvSpPr>
        <p:spPr>
          <a:xfrm>
            <a:off x="3352800" y="762000"/>
            <a:ext cx="228600" cy="1447800"/>
          </a:xfrm>
          <a:prstGeom prst="leftBracket">
            <a:avLst/>
          </a:prstGeom>
          <a:ln>
            <a:solidFill>
              <a:srgbClr val="CF2E0D"/>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ln>
                <a:solidFill>
                  <a:schemeClr val="tx1"/>
                </a:solidFill>
              </a:ln>
              <a:solidFill>
                <a:srgbClr val="FFFFFF"/>
              </a:solidFill>
            </a:endParaRPr>
          </a:p>
        </p:txBody>
      </p:sp>
      <p:sp>
        <p:nvSpPr>
          <p:cNvPr id="24" name="Left Bracket 23"/>
          <p:cNvSpPr/>
          <p:nvPr/>
        </p:nvSpPr>
        <p:spPr>
          <a:xfrm>
            <a:off x="3276600" y="4488624"/>
            <a:ext cx="228600" cy="1447800"/>
          </a:xfrm>
          <a:prstGeom prst="leftBracket">
            <a:avLst/>
          </a:prstGeom>
          <a:ln>
            <a:solidFill>
              <a:srgbClr val="CF2E0D"/>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ln>
                <a:solidFill>
                  <a:schemeClr val="tx1"/>
                </a:solidFill>
              </a:ln>
              <a:solidFill>
                <a:srgbClr val="FFFFFF"/>
              </a:solidFill>
            </a:endParaRPr>
          </a:p>
        </p:txBody>
      </p:sp>
      <p:sp>
        <p:nvSpPr>
          <p:cNvPr id="25" name="Left Bracket 24"/>
          <p:cNvSpPr/>
          <p:nvPr/>
        </p:nvSpPr>
        <p:spPr>
          <a:xfrm flipH="1">
            <a:off x="5638800" y="4488624"/>
            <a:ext cx="228600" cy="1447800"/>
          </a:xfrm>
          <a:prstGeom prst="leftBracket">
            <a:avLst/>
          </a:prstGeom>
          <a:ln>
            <a:solidFill>
              <a:srgbClr val="CF2E0D"/>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ln>
                <a:solidFill>
                  <a:schemeClr val="tx1"/>
                </a:solidFill>
              </a:ln>
              <a:solidFill>
                <a:srgbClr val="FFFFFF"/>
              </a:solidFill>
            </a:endParaRPr>
          </a:p>
        </p:txBody>
      </p:sp>
      <p:sp>
        <p:nvSpPr>
          <p:cNvPr id="26" name="Left Bracket 25"/>
          <p:cNvSpPr/>
          <p:nvPr/>
        </p:nvSpPr>
        <p:spPr>
          <a:xfrm flipH="1">
            <a:off x="5638800" y="762000"/>
            <a:ext cx="228600" cy="1447800"/>
          </a:xfrm>
          <a:prstGeom prst="leftBracket">
            <a:avLst/>
          </a:prstGeom>
          <a:ln>
            <a:solidFill>
              <a:srgbClr val="CF2E0D"/>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ln>
                <a:solidFill>
                  <a:schemeClr val="tx1"/>
                </a:solidFill>
              </a:ln>
              <a:solidFill>
                <a:srgbClr val="FFFFFF"/>
              </a:solidFill>
            </a:endParaRPr>
          </a:p>
        </p:txBody>
      </p:sp>
      <p:cxnSp>
        <p:nvCxnSpPr>
          <p:cNvPr id="27" name="Straight Connector 26"/>
          <p:cNvCxnSpPr/>
          <p:nvPr/>
        </p:nvCxnSpPr>
        <p:spPr>
          <a:xfrm flipH="1">
            <a:off x="2057400" y="3276600"/>
            <a:ext cx="5029200" cy="0"/>
          </a:xfrm>
          <a:prstGeom prst="line">
            <a:avLst/>
          </a:prstGeom>
          <a:ln w="57150" cmpd="sng">
            <a:solidFill>
              <a:srgbClr val="CF2E0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333883987"/>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685800"/>
            <a:ext cx="9000744" cy="4648200"/>
            <a:chOff x="73152" y="843852"/>
            <a:chExt cx="9000744" cy="4566348"/>
          </a:xfrm>
        </p:grpSpPr>
        <p:sp>
          <p:nvSpPr>
            <p:cNvPr id="10" name="Rectangle 9"/>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ectangle 10"/>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70</a:t>
            </a:fld>
            <a:endParaRPr lang="en-US"/>
          </a:p>
        </p:txBody>
      </p:sp>
      <p:sp>
        <p:nvSpPr>
          <p:cNvPr id="2" name="Rectangle 1"/>
          <p:cNvSpPr/>
          <p:nvPr/>
        </p:nvSpPr>
        <p:spPr>
          <a:xfrm>
            <a:off x="762000" y="1600200"/>
            <a:ext cx="7696200" cy="2677656"/>
          </a:xfrm>
          <a:prstGeom prst="rect">
            <a:avLst/>
          </a:prstGeom>
        </p:spPr>
        <p:txBody>
          <a:bodyPr wrap="square">
            <a:spAutoFit/>
          </a:bodyPr>
          <a:lstStyle/>
          <a:p>
            <a:pPr marL="0" lvl="1" algn="ctr" defTabSz="863600">
              <a:spcBef>
                <a:spcPct val="0"/>
              </a:spcBef>
              <a:tabLst>
                <a:tab pos="914400" algn="l"/>
              </a:tabLst>
            </a:pPr>
            <a:r>
              <a:rPr lang="en-US" sz="7200" u="sng" dirty="0" smtClean="0">
                <a:solidFill>
                  <a:srgbClr val="000000"/>
                </a:solidFill>
              </a:rPr>
              <a:t>R:6</a:t>
            </a:r>
          </a:p>
          <a:p>
            <a:pPr marL="0" lvl="1" algn="ctr" defTabSz="863600">
              <a:spcBef>
                <a:spcPct val="0"/>
              </a:spcBef>
              <a:tabLst>
                <a:tab pos="914400" algn="l"/>
              </a:tabLst>
            </a:pPr>
            <a:r>
              <a:rPr lang="en-US" sz="9600" i="1" dirty="0" smtClean="0">
                <a:solidFill>
                  <a:srgbClr val="000000"/>
                </a:solidFill>
              </a:rPr>
              <a:t>Build Skill</a:t>
            </a:r>
            <a:endParaRPr lang="en-US" sz="9600"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563378289"/>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18533" y="152400"/>
            <a:ext cx="8915400" cy="6553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274320" tIns="502920" rIns="274320" bIns="502920" anchor="ctr" anchorCtr="1">
            <a:noAutofit/>
          </a:bodyPr>
          <a:lstStyle/>
          <a:p>
            <a:pPr marL="520700" algn="ctr">
              <a:spcBef>
                <a:spcPct val="0"/>
              </a:spcBef>
              <a:spcAft>
                <a:spcPts val="1800"/>
              </a:spcAft>
            </a:pPr>
            <a:endParaRPr lang="en-US" sz="3200" dirty="0" smtClean="0">
              <a:solidFill>
                <a:schemeClr val="tx1"/>
              </a:solidFill>
            </a:endParaRPr>
          </a:p>
          <a:p>
            <a:pPr marL="520700" algn="ctr">
              <a:spcBef>
                <a:spcPct val="0"/>
              </a:spcBef>
              <a:spcAft>
                <a:spcPts val="1800"/>
              </a:spcAft>
            </a:pPr>
            <a:endParaRPr lang="en-US" sz="3200" dirty="0">
              <a:solidFill>
                <a:schemeClr val="tx1"/>
              </a:solidFill>
            </a:endParaRPr>
          </a:p>
          <a:p>
            <a:pPr marL="520700" algn="ctr">
              <a:spcBef>
                <a:spcPct val="0"/>
              </a:spcBef>
              <a:spcAft>
                <a:spcPts val="1800"/>
              </a:spcAft>
            </a:pPr>
            <a:endParaRPr lang="en-US" sz="3200" dirty="0" smtClean="0">
              <a:solidFill>
                <a:schemeClr val="tx1"/>
              </a:solidFill>
            </a:endParaRPr>
          </a:p>
          <a:p>
            <a:pPr marL="520700" algn="ctr">
              <a:spcBef>
                <a:spcPct val="0"/>
              </a:spcBef>
              <a:spcAft>
                <a:spcPts val="1800"/>
              </a:spcAft>
            </a:pPr>
            <a:endParaRPr lang="en-US" sz="500" dirty="0">
              <a:solidFill>
                <a:schemeClr val="tx1"/>
              </a:solidFill>
            </a:endParaRPr>
          </a:p>
          <a:p>
            <a:pPr marL="520700" algn="ctr">
              <a:spcBef>
                <a:spcPct val="0"/>
              </a:spcBef>
              <a:spcAft>
                <a:spcPts val="1800"/>
              </a:spcAft>
            </a:pPr>
            <a:endParaRPr lang="en-US" sz="3200" dirty="0" smtClean="0">
              <a:solidFill>
                <a:schemeClr val="tx1"/>
              </a:solidFill>
            </a:endParaRPr>
          </a:p>
        </p:txBody>
      </p:sp>
      <p:sp>
        <p:nvSpPr>
          <p:cNvPr id="6" name="Rectangle 5"/>
          <p:cNvSpPr/>
          <p:nvPr/>
        </p:nvSpPr>
        <p:spPr>
          <a:xfrm>
            <a:off x="489519" y="4648200"/>
            <a:ext cx="8164963" cy="1600200"/>
          </a:xfrm>
          <a:prstGeom prst="rect">
            <a:avLst/>
          </a:prstGeom>
        </p:spPr>
        <p:txBody>
          <a:bodyPr wrap="none" lIns="0" tIns="0" rIns="0" bIns="0">
            <a:noAutofit/>
          </a:bodyPr>
          <a:lstStyle/>
          <a:p>
            <a:pPr marL="520700" algn="ctr">
              <a:spcBef>
                <a:spcPct val="0"/>
              </a:spcBef>
              <a:spcAft>
                <a:spcPts val="1200"/>
              </a:spcAft>
            </a:pPr>
            <a:r>
              <a:rPr lang="en-US" sz="3200" dirty="0" smtClean="0">
                <a:solidFill>
                  <a:srgbClr val="000000"/>
                </a:solidFill>
              </a:rPr>
              <a:t>What does your life require of you?</a:t>
            </a:r>
            <a:br>
              <a:rPr lang="en-US" sz="3200" dirty="0" smtClean="0">
                <a:solidFill>
                  <a:srgbClr val="000000"/>
                </a:solidFill>
              </a:rPr>
            </a:br>
            <a:r>
              <a:rPr lang="en-US" sz="3200" dirty="0" smtClean="0">
                <a:solidFill>
                  <a:srgbClr val="000000"/>
                </a:solidFill>
              </a:rPr>
              <a:t>What mindset, habits, &amp; skills</a:t>
            </a:r>
            <a:r>
              <a:rPr lang="en-US" sz="3200" dirty="0">
                <a:solidFill>
                  <a:srgbClr val="000000"/>
                </a:solidFill>
              </a:rPr>
              <a:t> </a:t>
            </a:r>
            <a:r>
              <a:rPr lang="en-US" sz="3200" dirty="0" smtClean="0">
                <a:solidFill>
                  <a:srgbClr val="000000"/>
                </a:solidFill>
              </a:rPr>
              <a:t>are necessary </a:t>
            </a:r>
            <a:r>
              <a:rPr lang="en-US" sz="3200" dirty="0">
                <a:solidFill>
                  <a:srgbClr val="000000"/>
                </a:solidFill>
              </a:rPr>
              <a:t/>
            </a:r>
            <a:br>
              <a:rPr lang="en-US" sz="3200" dirty="0">
                <a:solidFill>
                  <a:srgbClr val="000000"/>
                </a:solidFill>
              </a:rPr>
            </a:br>
            <a:r>
              <a:rPr lang="en-US" sz="3200" dirty="0" smtClean="0">
                <a:solidFill>
                  <a:srgbClr val="000000"/>
                </a:solidFill>
              </a:rPr>
              <a:t>for the life you are seeking to live?</a:t>
            </a:r>
          </a:p>
          <a:p>
            <a:pPr marL="520700" algn="ctr">
              <a:spcBef>
                <a:spcPct val="0"/>
              </a:spcBef>
              <a:spcAft>
                <a:spcPts val="1200"/>
              </a:spcAft>
            </a:pPr>
            <a:endParaRPr lang="en-US" sz="3200" dirty="0">
              <a:solidFill>
                <a:srgbClr val="000000"/>
              </a:solidFill>
            </a:endParaRPr>
          </a:p>
        </p:txBody>
      </p:sp>
      <p:pic>
        <p:nvPicPr>
          <p:cNvPr id="5" name="Picture 4"/>
          <p:cNvPicPr>
            <a:picLocks noChangeAspect="1"/>
          </p:cNvPicPr>
          <p:nvPr/>
        </p:nvPicPr>
        <p:blipFill>
          <a:blip r:embed="rId3" cstate="print"/>
          <a:stretch>
            <a:fillRect/>
          </a:stretch>
        </p:blipFill>
        <p:spPr>
          <a:xfrm>
            <a:off x="2362200" y="723900"/>
            <a:ext cx="4419600" cy="3314700"/>
          </a:xfrm>
          <a:prstGeom prst="rect">
            <a:avLst/>
          </a:prstGeom>
          <a:ln>
            <a:solidFill>
              <a:srgbClr val="000000"/>
            </a:solidFill>
          </a:ln>
          <a:effectLst>
            <a:outerShdw blurRad="63500" sx="102000" sy="102000" algn="ctr" rotWithShape="0">
              <a:prstClr val="black">
                <a:alpha val="40000"/>
              </a:prst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92323019"/>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838200"/>
            <a:ext cx="9000744" cy="44196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72</a:t>
            </a:fld>
            <a:endParaRPr lang="en-US"/>
          </a:p>
        </p:txBody>
      </p:sp>
      <p:sp>
        <p:nvSpPr>
          <p:cNvPr id="9" name="TextBox 8"/>
          <p:cNvSpPr txBox="1"/>
          <p:nvPr/>
        </p:nvSpPr>
        <p:spPr>
          <a:xfrm>
            <a:off x="609600" y="1712655"/>
            <a:ext cx="8001000" cy="2554545"/>
          </a:xfrm>
          <a:prstGeom prst="rect">
            <a:avLst/>
          </a:prstGeom>
          <a:noFill/>
        </p:spPr>
        <p:txBody>
          <a:bodyPr wrap="square" rtlCol="0">
            <a:spAutoFit/>
          </a:bodyPr>
          <a:lstStyle/>
          <a:p>
            <a:pPr marL="220662" algn="ctr">
              <a:spcAft>
                <a:spcPts val="2400"/>
              </a:spcAft>
            </a:pPr>
            <a:r>
              <a:rPr lang="en-US" sz="4400" b="1" i="1" u="sng" dirty="0" smtClean="0">
                <a:solidFill>
                  <a:srgbClr val="000000"/>
                </a:solidFill>
              </a:rPr>
              <a:t>Talent isn’t enough</a:t>
            </a:r>
            <a:endParaRPr lang="en-US" sz="4400" b="1" i="1" u="sng" dirty="0">
              <a:solidFill>
                <a:srgbClr val="000000"/>
              </a:solidFill>
            </a:endParaRPr>
          </a:p>
          <a:p>
            <a:pPr marL="219075" algn="ctr">
              <a:spcAft>
                <a:spcPts val="2400"/>
              </a:spcAft>
            </a:pPr>
            <a:r>
              <a:rPr lang="en-US" sz="3200" dirty="0" smtClean="0">
                <a:solidFill>
                  <a:srgbClr val="000000"/>
                </a:solidFill>
              </a:rPr>
              <a:t>If you do not continually build skill,</a:t>
            </a:r>
            <a:r>
              <a:rPr lang="en-US" sz="3200" dirty="0">
                <a:solidFill>
                  <a:srgbClr val="000000"/>
                </a:solidFill>
              </a:rPr>
              <a:t> </a:t>
            </a:r>
            <a:r>
              <a:rPr lang="en-US" sz="3200" dirty="0" smtClean="0">
                <a:solidFill>
                  <a:srgbClr val="000000"/>
                </a:solidFill>
              </a:rPr>
              <a:t>talent &amp; experience can become limiting factors that hold you back from achieving your potential.</a:t>
            </a: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209892167"/>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685800"/>
            <a:ext cx="9000744" cy="46482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73</a:t>
            </a:fld>
            <a:endParaRPr lang="en-US"/>
          </a:p>
        </p:txBody>
      </p:sp>
      <p:sp>
        <p:nvSpPr>
          <p:cNvPr id="9" name="TextBox 8"/>
          <p:cNvSpPr txBox="1"/>
          <p:nvPr/>
        </p:nvSpPr>
        <p:spPr>
          <a:xfrm>
            <a:off x="228600" y="1958876"/>
            <a:ext cx="8686800" cy="2308324"/>
          </a:xfrm>
          <a:prstGeom prst="rect">
            <a:avLst/>
          </a:prstGeom>
          <a:noFill/>
        </p:spPr>
        <p:txBody>
          <a:bodyPr wrap="square" rtlCol="0">
            <a:spAutoFit/>
          </a:bodyPr>
          <a:lstStyle/>
          <a:p>
            <a:pPr algn="ctr"/>
            <a:r>
              <a:rPr lang="en-US" sz="3600" dirty="0" smtClean="0">
                <a:solidFill>
                  <a:schemeClr val="bg1"/>
                </a:solidFill>
              </a:rPr>
              <a:t>Repeated behavior builds habit, </a:t>
            </a:r>
            <a:br>
              <a:rPr lang="en-US" sz="3600" dirty="0" smtClean="0">
                <a:solidFill>
                  <a:schemeClr val="bg1"/>
                </a:solidFill>
              </a:rPr>
            </a:br>
            <a:r>
              <a:rPr lang="en-US" sz="3600" dirty="0" smtClean="0">
                <a:solidFill>
                  <a:schemeClr val="bg1"/>
                </a:solidFill>
              </a:rPr>
              <a:t>but it does not always build skill.</a:t>
            </a:r>
            <a:br>
              <a:rPr lang="en-US" sz="3600" dirty="0" smtClean="0">
                <a:solidFill>
                  <a:schemeClr val="bg1"/>
                </a:solidFill>
              </a:rPr>
            </a:br>
            <a:r>
              <a:rPr lang="en-US" sz="3600" dirty="0" smtClean="0">
                <a:solidFill>
                  <a:schemeClr val="bg1"/>
                </a:solidFill>
              </a:rPr>
              <a:t>To build the skills you want,</a:t>
            </a:r>
            <a:br>
              <a:rPr lang="en-US" sz="3600" dirty="0" smtClean="0">
                <a:solidFill>
                  <a:schemeClr val="bg1"/>
                </a:solidFill>
              </a:rPr>
            </a:br>
            <a:r>
              <a:rPr lang="en-US" sz="3600" dirty="0" smtClean="0">
                <a:solidFill>
                  <a:schemeClr val="bg1"/>
                </a:solidFill>
              </a:rPr>
              <a:t>you have to train your brain. </a:t>
            </a:r>
            <a:endParaRPr lang="en-US" sz="3200" i="1" dirty="0">
              <a:solidFill>
                <a:schemeClr val="bg1"/>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348202254"/>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18533" y="152400"/>
            <a:ext cx="8915400" cy="6553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274320" tIns="502920" rIns="274320" bIns="502920" anchor="ctr" anchorCtr="1">
            <a:noAutofit/>
          </a:bodyPr>
          <a:lstStyle/>
          <a:p>
            <a:pPr marL="520700" algn="ctr">
              <a:spcBef>
                <a:spcPct val="0"/>
              </a:spcBef>
              <a:spcAft>
                <a:spcPts val="1800"/>
              </a:spcAft>
            </a:pPr>
            <a:endParaRPr lang="en-US" sz="3200" dirty="0" smtClean="0">
              <a:solidFill>
                <a:schemeClr val="tx1"/>
              </a:solidFill>
            </a:endParaRPr>
          </a:p>
          <a:p>
            <a:pPr marL="520700" algn="ctr">
              <a:spcBef>
                <a:spcPct val="0"/>
              </a:spcBef>
              <a:spcAft>
                <a:spcPts val="1800"/>
              </a:spcAft>
            </a:pPr>
            <a:endParaRPr lang="en-US" sz="3200" dirty="0">
              <a:solidFill>
                <a:schemeClr val="tx1"/>
              </a:solidFill>
            </a:endParaRPr>
          </a:p>
          <a:p>
            <a:pPr marL="520700" algn="ctr">
              <a:spcBef>
                <a:spcPct val="0"/>
              </a:spcBef>
              <a:spcAft>
                <a:spcPts val="1800"/>
              </a:spcAft>
            </a:pPr>
            <a:endParaRPr lang="en-US" sz="3200" dirty="0" smtClean="0">
              <a:solidFill>
                <a:schemeClr val="tx1"/>
              </a:solidFill>
            </a:endParaRPr>
          </a:p>
          <a:p>
            <a:pPr marL="520700" algn="ctr">
              <a:spcBef>
                <a:spcPct val="0"/>
              </a:spcBef>
              <a:spcAft>
                <a:spcPts val="1800"/>
              </a:spcAft>
            </a:pPr>
            <a:endParaRPr lang="en-US" sz="500" dirty="0">
              <a:solidFill>
                <a:schemeClr val="tx1"/>
              </a:solidFill>
            </a:endParaRPr>
          </a:p>
          <a:p>
            <a:pPr marL="520700" algn="ctr">
              <a:spcBef>
                <a:spcPct val="0"/>
              </a:spcBef>
              <a:spcAft>
                <a:spcPts val="1800"/>
              </a:spcAft>
            </a:pPr>
            <a:endParaRPr lang="en-US" sz="3200" dirty="0" smtClean="0">
              <a:solidFill>
                <a:schemeClr val="tx1"/>
              </a:solidFill>
            </a:endParaRPr>
          </a:p>
        </p:txBody>
      </p:sp>
      <p:sp>
        <p:nvSpPr>
          <p:cNvPr id="2" name="Rectangle 1"/>
          <p:cNvSpPr/>
          <p:nvPr/>
        </p:nvSpPr>
        <p:spPr>
          <a:xfrm>
            <a:off x="381000" y="3542863"/>
            <a:ext cx="8382000" cy="2934137"/>
          </a:xfrm>
          <a:prstGeom prst="rect">
            <a:avLst/>
          </a:prstGeom>
        </p:spPr>
        <p:txBody>
          <a:bodyPr wrap="square">
            <a:spAutoFit/>
          </a:bodyPr>
          <a:lstStyle/>
          <a:p>
            <a:pPr marL="342900" indent="-342900">
              <a:spcAft>
                <a:spcPts val="1000"/>
              </a:spcAft>
              <a:buFont typeface="Wingdings" charset="2"/>
              <a:buChar char="ü"/>
            </a:pPr>
            <a:r>
              <a:rPr lang="en-US" sz="2400" dirty="0" smtClean="0">
                <a:solidFill>
                  <a:schemeClr val="bg1"/>
                </a:solidFill>
              </a:rPr>
              <a:t>When you “learn” your brain fires signals along a series of neurons &amp; builds a circuit -- a pathway -- in your brain for that particular skill. </a:t>
            </a:r>
          </a:p>
          <a:p>
            <a:pPr marL="342900" indent="-342900">
              <a:spcAft>
                <a:spcPts val="1000"/>
              </a:spcAft>
              <a:buFont typeface="Wingdings" charset="2"/>
              <a:buChar char="ü"/>
            </a:pPr>
            <a:r>
              <a:rPr lang="en-US" sz="2400" dirty="0" smtClean="0">
                <a:solidFill>
                  <a:schemeClr val="bg1"/>
                </a:solidFill>
              </a:rPr>
              <a:t>The </a:t>
            </a:r>
            <a:r>
              <a:rPr lang="en-US" sz="2400" dirty="0">
                <a:solidFill>
                  <a:schemeClr val="bg1"/>
                </a:solidFill>
              </a:rPr>
              <a:t>ability to form and re-form connections gives the brain an almost unlimited capacity to learn &amp; build </a:t>
            </a:r>
            <a:r>
              <a:rPr lang="en-US" sz="2400" dirty="0" smtClean="0">
                <a:solidFill>
                  <a:schemeClr val="bg1"/>
                </a:solidFill>
              </a:rPr>
              <a:t>skill.</a:t>
            </a:r>
          </a:p>
          <a:p>
            <a:pPr marL="342900" indent="-342900">
              <a:spcAft>
                <a:spcPts val="1000"/>
              </a:spcAft>
              <a:buFont typeface="Wingdings" charset="2"/>
              <a:buChar char="ü"/>
            </a:pPr>
            <a:r>
              <a:rPr lang="en-US" sz="2400" dirty="0" smtClean="0">
                <a:solidFill>
                  <a:schemeClr val="bg1"/>
                </a:solidFill>
              </a:rPr>
              <a:t>You must “fire &amp; wire” repeatedly over time to build strong skill circuits.</a:t>
            </a:r>
            <a:endParaRPr lang="en-US" sz="2400" dirty="0">
              <a:solidFill>
                <a:schemeClr val="bg1"/>
              </a:solidFill>
            </a:endParaRPr>
          </a:p>
        </p:txBody>
      </p:sp>
      <p:pic>
        <p:nvPicPr>
          <p:cNvPr id="5" name="Picture 4" descr="increase-brain-power.jpg"/>
          <p:cNvPicPr/>
          <p:nvPr/>
        </p:nvPicPr>
        <p:blipFill>
          <a:blip r:embed="rId3" cstate="print"/>
          <a:stretch>
            <a:fillRect/>
          </a:stretch>
        </p:blipFill>
        <p:spPr>
          <a:xfrm>
            <a:off x="2587308" y="381000"/>
            <a:ext cx="4118292" cy="2895600"/>
          </a:xfrm>
          <a:prstGeom prst="roundRect">
            <a:avLst>
              <a:gd name="adj" fmla="val 8594"/>
            </a:avLst>
          </a:prstGeom>
          <a:solidFill>
            <a:srgbClr val="FFFFFF">
              <a:shade val="85000"/>
            </a:srgbClr>
          </a:solidFill>
          <a:ln>
            <a:noFill/>
          </a:ln>
          <a:effec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147250445"/>
      </p:ext>
    </p:extLst>
  </p:cSld>
  <p:clrMapOvr>
    <a:masterClrMapping/>
  </p:clrMapOvr>
  <p:transition spd="slow">
    <p:wheel spokes="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2" name="Group 11"/>
          <p:cNvGrpSpPr/>
          <p:nvPr/>
        </p:nvGrpSpPr>
        <p:grpSpPr>
          <a:xfrm>
            <a:off x="73152" y="457200"/>
            <a:ext cx="9000744" cy="5486400"/>
            <a:chOff x="73152" y="843852"/>
            <a:chExt cx="9000744" cy="4566348"/>
          </a:xfrm>
        </p:grpSpPr>
        <p:sp>
          <p:nvSpPr>
            <p:cNvPr id="13" name="Rectangle 12"/>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Rectangle 13"/>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75</a:t>
            </a:fld>
            <a:endParaRPr lang="en-US"/>
          </a:p>
        </p:txBody>
      </p:sp>
      <p:sp>
        <p:nvSpPr>
          <p:cNvPr id="10" name="TextBox 9"/>
          <p:cNvSpPr txBox="1"/>
          <p:nvPr/>
        </p:nvSpPr>
        <p:spPr>
          <a:xfrm>
            <a:off x="2133600" y="1295400"/>
            <a:ext cx="7162800" cy="3477875"/>
          </a:xfrm>
          <a:prstGeom prst="rect">
            <a:avLst/>
          </a:prstGeom>
          <a:noFill/>
        </p:spPr>
        <p:txBody>
          <a:bodyPr wrap="square" rtlCol="0">
            <a:spAutoFit/>
          </a:bodyPr>
          <a:lstStyle/>
          <a:p>
            <a:pPr marL="220662" algn="ctr">
              <a:spcAft>
                <a:spcPts val="2400"/>
              </a:spcAft>
            </a:pPr>
            <a:r>
              <a:rPr lang="en-US" sz="4000" b="1" dirty="0" smtClean="0">
                <a:solidFill>
                  <a:srgbClr val="000000"/>
                </a:solidFill>
              </a:rPr>
              <a:t>Level 4: </a:t>
            </a:r>
            <a:r>
              <a:rPr lang="en-US" sz="4000" b="1" i="1" dirty="0" smtClean="0">
                <a:solidFill>
                  <a:srgbClr val="000000"/>
                </a:solidFill>
              </a:rPr>
              <a:t>Exceptional</a:t>
            </a:r>
          </a:p>
          <a:p>
            <a:pPr marL="220662" algn="ctr">
              <a:spcAft>
                <a:spcPts val="2400"/>
              </a:spcAft>
            </a:pPr>
            <a:r>
              <a:rPr lang="en-US" sz="4000" b="1" dirty="0" smtClean="0">
                <a:solidFill>
                  <a:srgbClr val="000000"/>
                </a:solidFill>
              </a:rPr>
              <a:t>Level 3: </a:t>
            </a:r>
            <a:r>
              <a:rPr lang="en-US" sz="4000" b="1" i="1" dirty="0" smtClean="0">
                <a:solidFill>
                  <a:srgbClr val="000000"/>
                </a:solidFill>
              </a:rPr>
              <a:t>Automatic</a:t>
            </a:r>
          </a:p>
          <a:p>
            <a:pPr marL="220662" algn="ctr">
              <a:spcAft>
                <a:spcPts val="2400"/>
              </a:spcAft>
            </a:pPr>
            <a:r>
              <a:rPr lang="en-US" sz="4000" b="1" dirty="0" smtClean="0">
                <a:solidFill>
                  <a:srgbClr val="000000"/>
                </a:solidFill>
              </a:rPr>
              <a:t>Level 2: </a:t>
            </a:r>
            <a:r>
              <a:rPr lang="en-US" sz="4000" b="1" i="1" dirty="0" smtClean="0">
                <a:solidFill>
                  <a:srgbClr val="000000"/>
                </a:solidFill>
              </a:rPr>
              <a:t>Basic</a:t>
            </a:r>
          </a:p>
          <a:p>
            <a:pPr marL="220662" algn="ctr">
              <a:spcAft>
                <a:spcPts val="2400"/>
              </a:spcAft>
            </a:pPr>
            <a:r>
              <a:rPr lang="en-US" sz="4000" b="1" dirty="0" smtClean="0">
                <a:solidFill>
                  <a:srgbClr val="000000"/>
                </a:solidFill>
              </a:rPr>
              <a:t>Level 1: </a:t>
            </a:r>
            <a:r>
              <a:rPr lang="en-US" sz="4000" b="1" i="1" dirty="0" smtClean="0">
                <a:solidFill>
                  <a:srgbClr val="000000"/>
                </a:solidFill>
              </a:rPr>
              <a:t>Beginning</a:t>
            </a:r>
            <a:endParaRPr lang="en-US" sz="4000" b="1" i="1" dirty="0">
              <a:solidFill>
                <a:srgbClr val="000000"/>
              </a:solidFill>
            </a:endParaRPr>
          </a:p>
        </p:txBody>
      </p:sp>
      <p:cxnSp>
        <p:nvCxnSpPr>
          <p:cNvPr id="5" name="Straight Connector 4"/>
          <p:cNvCxnSpPr/>
          <p:nvPr/>
        </p:nvCxnSpPr>
        <p:spPr>
          <a:xfrm>
            <a:off x="3467877" y="2133600"/>
            <a:ext cx="4596364" cy="0"/>
          </a:xfrm>
          <a:prstGeom prst="line">
            <a:avLst/>
          </a:prstGeom>
          <a:ln w="76200" cmpd="tri">
            <a:solidFill>
              <a:srgbClr val="000000"/>
            </a:solidFill>
          </a:ln>
          <a:effectLst>
            <a:glow rad="63500">
              <a:schemeClr val="accent2">
                <a:satMod val="175000"/>
                <a:alpha val="24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39092" y="2487275"/>
            <a:ext cx="2298200" cy="1138773"/>
          </a:xfrm>
          <a:prstGeom prst="rect">
            <a:avLst/>
          </a:prstGeom>
          <a:noFill/>
        </p:spPr>
        <p:txBody>
          <a:bodyPr wrap="none">
            <a:spAutoFit/>
          </a:bodyPr>
          <a:lstStyle/>
          <a:p>
            <a:pPr algn="ctr"/>
            <a:r>
              <a:rPr lang="en-US" sz="3400" b="1" i="1" dirty="0" smtClean="0">
                <a:solidFill>
                  <a:srgbClr val="000000"/>
                </a:solidFill>
              </a:rPr>
              <a:t>Four Levels </a:t>
            </a:r>
            <a:br>
              <a:rPr lang="en-US" sz="3400" b="1" i="1" dirty="0" smtClean="0">
                <a:solidFill>
                  <a:srgbClr val="000000"/>
                </a:solidFill>
              </a:rPr>
            </a:br>
            <a:r>
              <a:rPr lang="en-US" sz="3400" b="1" i="1" dirty="0" smtClean="0">
                <a:solidFill>
                  <a:srgbClr val="000000"/>
                </a:solidFill>
              </a:rPr>
              <a:t>of Skill</a:t>
            </a:r>
            <a:endParaRPr lang="en-US" sz="3400" b="1" i="1" dirty="0"/>
          </a:p>
        </p:txBody>
      </p:sp>
      <p:sp>
        <p:nvSpPr>
          <p:cNvPr id="18" name="Left Brace 17"/>
          <p:cNvSpPr/>
          <p:nvPr/>
        </p:nvSpPr>
        <p:spPr>
          <a:xfrm>
            <a:off x="2663892" y="1394559"/>
            <a:ext cx="838200" cy="3352800"/>
          </a:xfrm>
          <a:prstGeom prst="leftBrace">
            <a:avLst>
              <a:gd name="adj1" fmla="val 39251"/>
              <a:gd name="adj2" fmla="val 50386"/>
            </a:avLst>
          </a:prstGeom>
          <a:ln w="57150" cmpd="sng">
            <a:solidFill>
              <a:schemeClr val="bg1">
                <a:lumMod val="75000"/>
                <a:lumOff val="25000"/>
              </a:schemeClr>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extBox 1"/>
          <p:cNvSpPr txBox="1"/>
          <p:nvPr/>
        </p:nvSpPr>
        <p:spPr>
          <a:xfrm>
            <a:off x="10925430" y="5462213"/>
            <a:ext cx="184666" cy="369332"/>
          </a:xfrm>
          <a:prstGeom prst="rect">
            <a:avLst/>
          </a:prstGeom>
          <a:noFill/>
        </p:spPr>
        <p:txBody>
          <a:bodyPr wrap="none" rtlCol="0">
            <a:spAutoFit/>
          </a:bodyPr>
          <a:lstStyle/>
          <a:p>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18632504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 calcmode="lin" valueType="num">
                                      <p:cBhvr additive="base">
                                        <p:cTn id="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ectangle 16"/>
          <p:cNvSpPr/>
          <p:nvPr/>
        </p:nvSpPr>
        <p:spPr>
          <a:xfrm>
            <a:off x="152400" y="152400"/>
            <a:ext cx="8839200" cy="6553200"/>
          </a:xfrm>
          <a:prstGeom prst="rect">
            <a:avLst/>
          </a:prstGeom>
          <a:ln w="9525" cmpd="sng">
            <a:solidFill>
              <a:srgbClr val="000000"/>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tIns="274320" bIns="182880"/>
          <a:lstStyle/>
          <a:p>
            <a:pPr marL="1087438" indent="-346075" fontAlgn="auto">
              <a:spcBef>
                <a:spcPts val="0"/>
              </a:spcBef>
              <a:spcAft>
                <a:spcPts val="0"/>
              </a:spcAft>
              <a:buFontTx/>
              <a:buAutoNum type="arabicPeriod"/>
              <a:defRPr/>
            </a:pPr>
            <a:endParaRPr lang="en-US" sz="2000" dirty="0">
              <a:latin typeface="Arial Narrow" pitchFamily="34" charset="0"/>
            </a:endParaRPr>
          </a:p>
          <a:p>
            <a:pPr marL="1087438" indent="-346075" fontAlgn="auto">
              <a:spcBef>
                <a:spcPts val="0"/>
              </a:spcBef>
              <a:spcAft>
                <a:spcPts val="0"/>
              </a:spcAft>
              <a:defRPr/>
            </a:pPr>
            <a:endParaRPr lang="en-US" sz="2000" dirty="0">
              <a:latin typeface="Arial Narrow" pitchFamily="34" charset="0"/>
            </a:endParaRPr>
          </a:p>
        </p:txBody>
      </p:sp>
      <p:sp>
        <p:nvSpPr>
          <p:cNvPr id="7171" name="TextBox 17"/>
          <p:cNvSpPr txBox="1">
            <a:spLocks noChangeArrowheads="1"/>
          </p:cNvSpPr>
          <p:nvPr/>
        </p:nvSpPr>
        <p:spPr bwMode="auto">
          <a:xfrm>
            <a:off x="533400" y="1905000"/>
            <a:ext cx="8186857" cy="4462760"/>
          </a:xfrm>
          <a:prstGeom prst="rect">
            <a:avLst/>
          </a:prstGeom>
          <a:noFill/>
          <a:ln w="9525">
            <a:noFill/>
            <a:miter lim="800000"/>
            <a:headEnd/>
            <a:tailEnd/>
          </a:ln>
        </p:spPr>
        <p:txBody>
          <a:bodyPr wrap="none">
            <a:spAutoFit/>
          </a:bodyPr>
          <a:lstStyle/>
          <a:p>
            <a:pPr marL="342900" indent="-342900">
              <a:spcAft>
                <a:spcPts val="1200"/>
              </a:spcAft>
              <a:buFont typeface="Arial"/>
              <a:buChar char="•"/>
            </a:pPr>
            <a:r>
              <a:rPr lang="en-US" sz="2600" dirty="0">
                <a:solidFill>
                  <a:schemeClr val="bg1"/>
                </a:solidFill>
              </a:rPr>
              <a:t>Thinks it knows enough or is good enough</a:t>
            </a:r>
            <a:r>
              <a:rPr lang="en-US" sz="2600" dirty="0" smtClean="0">
                <a:solidFill>
                  <a:schemeClr val="bg1"/>
                </a:solidFill>
              </a:rPr>
              <a:t>. Satisfied with</a:t>
            </a:r>
            <a:br>
              <a:rPr lang="en-US" sz="2600" dirty="0" smtClean="0">
                <a:solidFill>
                  <a:schemeClr val="bg1"/>
                </a:solidFill>
              </a:rPr>
            </a:br>
            <a:r>
              <a:rPr lang="en-US" sz="2600" dirty="0" smtClean="0">
                <a:solidFill>
                  <a:schemeClr val="bg1"/>
                </a:solidFill>
              </a:rPr>
              <a:t> it</a:t>
            </a:r>
            <a:r>
              <a:rPr lang="fr-FR" sz="2600" dirty="0" smtClean="0">
                <a:solidFill>
                  <a:schemeClr val="bg1"/>
                </a:solidFill>
              </a:rPr>
              <a:t>’</a:t>
            </a:r>
            <a:r>
              <a:rPr lang="en-US" sz="2600" dirty="0" smtClean="0">
                <a:solidFill>
                  <a:schemeClr val="bg1"/>
                </a:solidFill>
              </a:rPr>
              <a:t>s level of development.</a:t>
            </a:r>
            <a:endParaRPr lang="en-US" sz="2600" dirty="0">
              <a:solidFill>
                <a:schemeClr val="bg1"/>
              </a:solidFill>
            </a:endParaRPr>
          </a:p>
          <a:p>
            <a:pPr marL="342900" indent="-342900">
              <a:spcAft>
                <a:spcPts val="1200"/>
              </a:spcAft>
              <a:buFont typeface="Arial"/>
              <a:buChar char="•"/>
            </a:pPr>
            <a:r>
              <a:rPr lang="en-US" sz="2600" dirty="0" smtClean="0">
                <a:solidFill>
                  <a:schemeClr val="bg1"/>
                </a:solidFill>
              </a:rPr>
              <a:t>Avoids discomfort.</a:t>
            </a:r>
            <a:endParaRPr lang="en-US" sz="2600" dirty="0">
              <a:solidFill>
                <a:schemeClr val="bg1"/>
              </a:solidFill>
            </a:endParaRPr>
          </a:p>
          <a:p>
            <a:pPr marL="342900" indent="-342900">
              <a:spcAft>
                <a:spcPts val="1200"/>
              </a:spcAft>
              <a:buFont typeface="Arial"/>
              <a:buChar char="•"/>
            </a:pPr>
            <a:r>
              <a:rPr lang="en-US" sz="2600" dirty="0" smtClean="0">
                <a:solidFill>
                  <a:schemeClr val="bg1"/>
                </a:solidFill>
              </a:rPr>
              <a:t>Resists </a:t>
            </a:r>
            <a:r>
              <a:rPr lang="en-US" sz="2600" dirty="0">
                <a:solidFill>
                  <a:schemeClr val="bg1"/>
                </a:solidFill>
              </a:rPr>
              <a:t>feedback and constructive </a:t>
            </a:r>
            <a:r>
              <a:rPr lang="en-US" sz="2600" dirty="0" smtClean="0">
                <a:solidFill>
                  <a:schemeClr val="bg1"/>
                </a:solidFill>
              </a:rPr>
              <a:t>criticism.</a:t>
            </a:r>
            <a:endParaRPr lang="en-US" sz="2600" dirty="0">
              <a:solidFill>
                <a:schemeClr val="bg1"/>
              </a:solidFill>
            </a:endParaRPr>
          </a:p>
          <a:p>
            <a:pPr marL="342900" indent="-342900">
              <a:spcAft>
                <a:spcPts val="1200"/>
              </a:spcAft>
              <a:buFont typeface="Arial"/>
              <a:buChar char="•"/>
            </a:pPr>
            <a:r>
              <a:rPr lang="en-US" sz="2600" dirty="0" smtClean="0">
                <a:solidFill>
                  <a:schemeClr val="bg1"/>
                </a:solidFill>
              </a:rPr>
              <a:t>Uncomfortable </a:t>
            </a:r>
            <a:r>
              <a:rPr lang="en-US" sz="2600" dirty="0">
                <a:solidFill>
                  <a:schemeClr val="bg1"/>
                </a:solidFill>
              </a:rPr>
              <a:t>admitting </a:t>
            </a:r>
            <a:r>
              <a:rPr lang="en-US" sz="2600" dirty="0" smtClean="0">
                <a:solidFill>
                  <a:schemeClr val="bg1"/>
                </a:solidFill>
              </a:rPr>
              <a:t>mistakes.</a:t>
            </a:r>
            <a:endParaRPr lang="en-US" sz="2600" dirty="0">
              <a:solidFill>
                <a:schemeClr val="bg1"/>
              </a:solidFill>
            </a:endParaRPr>
          </a:p>
          <a:p>
            <a:pPr marL="342900" indent="-342900">
              <a:spcAft>
                <a:spcPts val="1200"/>
              </a:spcAft>
              <a:buFont typeface="Arial"/>
              <a:buChar char="•"/>
            </a:pPr>
            <a:r>
              <a:rPr lang="en-US" sz="2600" dirty="0">
                <a:solidFill>
                  <a:schemeClr val="bg1"/>
                </a:solidFill>
              </a:rPr>
              <a:t>Gets tired of hearing about the skill long before it has </a:t>
            </a:r>
            <a:br>
              <a:rPr lang="en-US" sz="2600" dirty="0">
                <a:solidFill>
                  <a:schemeClr val="bg1"/>
                </a:solidFill>
              </a:rPr>
            </a:br>
            <a:r>
              <a:rPr lang="en-US" sz="2600" dirty="0">
                <a:solidFill>
                  <a:schemeClr val="bg1"/>
                </a:solidFill>
              </a:rPr>
              <a:t>mastered the skill. </a:t>
            </a:r>
            <a:endParaRPr lang="en-US" sz="2600" dirty="0" smtClean="0">
              <a:solidFill>
                <a:schemeClr val="bg1"/>
              </a:solidFill>
            </a:endParaRPr>
          </a:p>
          <a:p>
            <a:pPr marL="342900" indent="-342900">
              <a:buFont typeface="Arial"/>
              <a:buChar char="•"/>
            </a:pPr>
            <a:r>
              <a:rPr lang="en-US" sz="2600" dirty="0" smtClean="0">
                <a:solidFill>
                  <a:schemeClr val="bg1"/>
                </a:solidFill>
              </a:rPr>
              <a:t>Doesn’t </a:t>
            </a:r>
            <a:r>
              <a:rPr lang="en-US" sz="2600" dirty="0">
                <a:solidFill>
                  <a:schemeClr val="bg1"/>
                </a:solidFill>
              </a:rPr>
              <a:t>like to practice.  Finds practice tedious &amp; boring.</a:t>
            </a:r>
            <a:br>
              <a:rPr lang="en-US" sz="2600" dirty="0">
                <a:solidFill>
                  <a:schemeClr val="bg1"/>
                </a:solidFill>
              </a:rPr>
            </a:br>
            <a:r>
              <a:rPr lang="en-US" sz="2600" dirty="0">
                <a:solidFill>
                  <a:schemeClr val="bg1"/>
                </a:solidFill>
              </a:rPr>
              <a:t>Easily distracted from learning process</a:t>
            </a:r>
            <a:r>
              <a:rPr lang="en-US" sz="2600" dirty="0" smtClean="0">
                <a:solidFill>
                  <a:schemeClr val="bg1"/>
                </a:solidFill>
              </a:rPr>
              <a:t>.</a:t>
            </a:r>
            <a:endParaRPr lang="en-US" sz="2600" dirty="0">
              <a:solidFill>
                <a:schemeClr val="bg1"/>
              </a:solidFill>
            </a:endParaRPr>
          </a:p>
        </p:txBody>
      </p:sp>
      <p:sp>
        <p:nvSpPr>
          <p:cNvPr id="6" name="Text Box 3"/>
          <p:cNvSpPr txBox="1">
            <a:spLocks noChangeArrowheads="1"/>
          </p:cNvSpPr>
          <p:nvPr/>
        </p:nvSpPr>
        <p:spPr bwMode="auto">
          <a:xfrm>
            <a:off x="2209800" y="533400"/>
            <a:ext cx="4724400" cy="1025922"/>
          </a:xfrm>
          <a:prstGeom prst="rect">
            <a:avLst/>
          </a:prstGeom>
          <a:solidFill>
            <a:schemeClr val="accent6">
              <a:lumMod val="40000"/>
              <a:lumOff val="60000"/>
            </a:schemeClr>
          </a:solidFill>
          <a:ln>
            <a:solidFill>
              <a:srgbClr val="000000"/>
            </a:solidFill>
          </a:ln>
        </p:spPr>
        <p:style>
          <a:lnRef idx="1">
            <a:schemeClr val="accent1"/>
          </a:lnRef>
          <a:fillRef idx="2">
            <a:schemeClr val="accent1"/>
          </a:fillRef>
          <a:effectRef idx="1">
            <a:schemeClr val="accent1"/>
          </a:effectRef>
          <a:fontRef idx="minor">
            <a:schemeClr val="dk1"/>
          </a:fontRef>
        </p:style>
        <p:txBody>
          <a:bodyPr wrap="square" tIns="228600" bIns="228600">
            <a:spAutoFit/>
          </a:bodyPr>
          <a:lstStyle>
            <a:defPPr>
              <a:defRPr lang="en-US"/>
            </a:defPPr>
            <a:lvl1pPr algn="ctr" eaLnBrk="0" hangingPunct="0">
              <a:lnSpc>
                <a:spcPct val="90000"/>
              </a:lnSpc>
              <a:defRPr sz="4000">
                <a:solidFill>
                  <a:schemeClr val="tx1"/>
                </a:solidFill>
                <a:cs typeface="Arial"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smtClean="0">
                <a:solidFill>
                  <a:srgbClr val="000000"/>
                </a:solidFill>
              </a:rPr>
              <a:t>Stuck Mindset</a:t>
            </a:r>
            <a:endParaRPr lang="en-US" i="1"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804265904"/>
      </p:ext>
    </p:extLst>
  </p:cSld>
  <p:clrMapOvr>
    <a:masterClrMapping/>
  </p:clrMapOvr>
  <p:transition spd="slow">
    <p:wheel spokes="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685800"/>
            <a:ext cx="9000744" cy="46482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77</a:t>
            </a:fld>
            <a:endParaRPr lang="en-US" dirty="0"/>
          </a:p>
        </p:txBody>
      </p:sp>
      <p:sp>
        <p:nvSpPr>
          <p:cNvPr id="2" name="Rectangle 1"/>
          <p:cNvSpPr/>
          <p:nvPr/>
        </p:nvSpPr>
        <p:spPr>
          <a:xfrm>
            <a:off x="685800" y="1295400"/>
            <a:ext cx="7696200" cy="923330"/>
          </a:xfrm>
          <a:prstGeom prst="rect">
            <a:avLst/>
          </a:prstGeom>
        </p:spPr>
        <p:txBody>
          <a:bodyPr wrap="square">
            <a:spAutoFit/>
          </a:bodyPr>
          <a:lstStyle/>
          <a:p>
            <a:pPr marL="0" lvl="1" algn="ctr" defTabSz="863600">
              <a:spcBef>
                <a:spcPct val="0"/>
              </a:spcBef>
              <a:tabLst>
                <a:tab pos="914400" algn="l"/>
              </a:tabLst>
            </a:pPr>
            <a:r>
              <a:rPr lang="en-US" sz="5400" i="1" u="sng" dirty="0" smtClean="0">
                <a:solidFill>
                  <a:srgbClr val="000000"/>
                </a:solidFill>
              </a:rPr>
              <a:t>Intentional Practice</a:t>
            </a:r>
            <a:endParaRPr lang="en-US" sz="5400" u="sng" dirty="0">
              <a:solidFill>
                <a:srgbClr val="000000"/>
              </a:solidFill>
            </a:endParaRPr>
          </a:p>
        </p:txBody>
      </p:sp>
      <p:sp>
        <p:nvSpPr>
          <p:cNvPr id="9" name="Rectangle 8"/>
          <p:cNvSpPr/>
          <p:nvPr/>
        </p:nvSpPr>
        <p:spPr>
          <a:xfrm>
            <a:off x="381000" y="2438400"/>
            <a:ext cx="8229600" cy="2308324"/>
          </a:xfrm>
          <a:prstGeom prst="rect">
            <a:avLst/>
          </a:prstGeom>
        </p:spPr>
        <p:txBody>
          <a:bodyPr wrap="square">
            <a:spAutoFit/>
          </a:bodyPr>
          <a:lstStyle/>
          <a:p>
            <a:pPr marL="0" lvl="1" algn="ctr" defTabSz="863600">
              <a:spcBef>
                <a:spcPct val="0"/>
              </a:spcBef>
              <a:tabLst>
                <a:tab pos="914400" algn="l"/>
              </a:tabLst>
            </a:pPr>
            <a:r>
              <a:rPr lang="en-US" sz="3600" dirty="0" smtClean="0">
                <a:solidFill>
                  <a:srgbClr val="000000"/>
                </a:solidFill>
              </a:rPr>
              <a:t>You can spend a lot of time working hard</a:t>
            </a:r>
            <a:br>
              <a:rPr lang="en-US" sz="3600" dirty="0" smtClean="0">
                <a:solidFill>
                  <a:srgbClr val="000000"/>
                </a:solidFill>
              </a:rPr>
            </a:br>
            <a:r>
              <a:rPr lang="en-US" sz="3600" dirty="0" smtClean="0">
                <a:solidFill>
                  <a:srgbClr val="000000"/>
                </a:solidFill>
              </a:rPr>
              <a:t>to become average. Exceptional skill is built through focused attention,</a:t>
            </a:r>
            <a:br>
              <a:rPr lang="en-US" sz="3600" dirty="0" smtClean="0">
                <a:solidFill>
                  <a:srgbClr val="000000"/>
                </a:solidFill>
              </a:rPr>
            </a:br>
            <a:r>
              <a:rPr lang="en-US" sz="3600" dirty="0" smtClean="0">
                <a:solidFill>
                  <a:srgbClr val="000000"/>
                </a:solidFill>
              </a:rPr>
              <a:t>time, &amp; energy.</a:t>
            </a:r>
            <a:endParaRPr lang="en-US" sz="3600"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051887502"/>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228600"/>
            <a:ext cx="9000744" cy="5486400"/>
            <a:chOff x="73152" y="843852"/>
            <a:chExt cx="9000744" cy="4566348"/>
          </a:xfrm>
        </p:grpSpPr>
        <p:sp>
          <p:nvSpPr>
            <p:cNvPr id="11" name="Rectangle 10"/>
            <p:cNvSpPr/>
            <p:nvPr/>
          </p:nvSpPr>
          <p:spPr>
            <a:xfrm>
              <a:off x="73152" y="5266488"/>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C6A0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78</a:t>
            </a:fld>
            <a:endParaRPr lang="en-US"/>
          </a:p>
        </p:txBody>
      </p:sp>
      <p:sp>
        <p:nvSpPr>
          <p:cNvPr id="9" name="Rectangle 8"/>
          <p:cNvSpPr/>
          <p:nvPr/>
        </p:nvSpPr>
        <p:spPr>
          <a:xfrm>
            <a:off x="1905000" y="2256979"/>
            <a:ext cx="5638800" cy="2769989"/>
          </a:xfrm>
          <a:prstGeom prst="rect">
            <a:avLst/>
          </a:prstGeom>
        </p:spPr>
        <p:txBody>
          <a:bodyPr wrap="square">
            <a:spAutoFit/>
          </a:bodyPr>
          <a:lstStyle/>
          <a:p>
            <a:pPr marL="450850" lvl="1" indent="-342900">
              <a:spcAft>
                <a:spcPts val="1200"/>
              </a:spcAft>
              <a:buFont typeface="Arial"/>
              <a:buChar char="•"/>
            </a:pPr>
            <a:r>
              <a:rPr lang="en-US" sz="3600" dirty="0" smtClean="0">
                <a:solidFill>
                  <a:srgbClr val="000000"/>
                </a:solidFill>
              </a:rPr>
              <a:t>Mindset</a:t>
            </a:r>
          </a:p>
          <a:p>
            <a:pPr marL="450850" lvl="1" indent="-342900">
              <a:spcAft>
                <a:spcPts val="1200"/>
              </a:spcAft>
              <a:buFont typeface="Arial"/>
              <a:buChar char="•"/>
            </a:pPr>
            <a:r>
              <a:rPr lang="en-US" sz="3600" dirty="0" smtClean="0">
                <a:solidFill>
                  <a:srgbClr val="000000"/>
                </a:solidFill>
              </a:rPr>
              <a:t>Model &amp; Mechanics</a:t>
            </a:r>
          </a:p>
          <a:p>
            <a:pPr marL="450850" lvl="1" indent="-342900">
              <a:spcAft>
                <a:spcPts val="1200"/>
              </a:spcAft>
              <a:buFont typeface="Arial"/>
              <a:buChar char="•"/>
            </a:pPr>
            <a:r>
              <a:rPr lang="en-US" sz="3600" dirty="0" smtClean="0">
                <a:solidFill>
                  <a:srgbClr val="000000"/>
                </a:solidFill>
              </a:rPr>
              <a:t>Repetition &amp; Reflection</a:t>
            </a:r>
          </a:p>
          <a:p>
            <a:pPr marL="450850" lvl="1" indent="-342900">
              <a:spcAft>
                <a:spcPts val="1200"/>
              </a:spcAft>
              <a:buFont typeface="Arial"/>
              <a:buChar char="•"/>
            </a:pPr>
            <a:r>
              <a:rPr lang="en-US" sz="3600" dirty="0" smtClean="0">
                <a:solidFill>
                  <a:srgbClr val="000000"/>
                </a:solidFill>
              </a:rPr>
              <a:t>Feedback &amp; Accountability</a:t>
            </a:r>
            <a:endParaRPr lang="en-US" sz="3600" dirty="0">
              <a:solidFill>
                <a:srgbClr val="000000"/>
              </a:solidFill>
            </a:endParaRPr>
          </a:p>
        </p:txBody>
      </p:sp>
      <p:sp>
        <p:nvSpPr>
          <p:cNvPr id="8" name="Rectangle 7"/>
          <p:cNvSpPr/>
          <p:nvPr/>
        </p:nvSpPr>
        <p:spPr>
          <a:xfrm>
            <a:off x="685800" y="609600"/>
            <a:ext cx="7696200" cy="1446550"/>
          </a:xfrm>
          <a:prstGeom prst="rect">
            <a:avLst/>
          </a:prstGeom>
        </p:spPr>
        <p:txBody>
          <a:bodyPr wrap="square">
            <a:spAutoFit/>
          </a:bodyPr>
          <a:lstStyle/>
          <a:p>
            <a:pPr marL="0" lvl="1" algn="ctr" defTabSz="863600">
              <a:spcBef>
                <a:spcPct val="0"/>
              </a:spcBef>
              <a:tabLst>
                <a:tab pos="914400" algn="l"/>
              </a:tabLst>
            </a:pPr>
            <a:r>
              <a:rPr lang="en-US" sz="4400" i="1" dirty="0" smtClean="0">
                <a:solidFill>
                  <a:srgbClr val="000000"/>
                </a:solidFill>
              </a:rPr>
              <a:t>Four elements of </a:t>
            </a:r>
            <a:r>
              <a:rPr lang="en-US" sz="4400" i="1" u="sng" dirty="0" smtClean="0">
                <a:solidFill>
                  <a:srgbClr val="000000"/>
                </a:solidFill>
              </a:rPr>
              <a:t/>
            </a:r>
            <a:br>
              <a:rPr lang="en-US" sz="4400" i="1" u="sng" dirty="0" smtClean="0">
                <a:solidFill>
                  <a:srgbClr val="000000"/>
                </a:solidFill>
              </a:rPr>
            </a:br>
            <a:r>
              <a:rPr lang="en-US" sz="4400" i="1" u="sng" dirty="0" smtClean="0">
                <a:solidFill>
                  <a:srgbClr val="000000"/>
                </a:solidFill>
              </a:rPr>
              <a:t>Intentional Practice</a:t>
            </a:r>
            <a:endParaRPr lang="en-US" sz="4400" u="sng"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352990554"/>
      </p:ext>
    </p:extLst>
  </p:cSld>
  <p:clrMapOvr>
    <a:masterClrMapping/>
  </p:clrMapOvr>
  <p:transition spd="slow">
    <p:wheel spokes="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685800"/>
            <a:ext cx="9000744" cy="4648200"/>
            <a:chOff x="73152" y="843852"/>
            <a:chExt cx="9000744" cy="4566348"/>
          </a:xfrm>
        </p:grpSpPr>
        <p:sp>
          <p:nvSpPr>
            <p:cNvPr id="10" name="Rectangle 9"/>
            <p:cNvSpPr/>
            <p:nvPr/>
          </p:nvSpPr>
          <p:spPr>
            <a:xfrm>
              <a:off x="73152" y="5266488"/>
              <a:ext cx="8997696" cy="143712"/>
            </a:xfrm>
            <a:prstGeom prst="rect">
              <a:avLst/>
            </a:prstGeom>
            <a:solidFill>
              <a:srgbClr val="FF420D"/>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ectangle 10"/>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76200" y="843852"/>
              <a:ext cx="8997696" cy="143712"/>
            </a:xfrm>
            <a:prstGeom prst="rect">
              <a:avLst/>
            </a:prstGeom>
            <a:solidFill>
              <a:srgbClr val="FF420D"/>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79</a:t>
            </a:fld>
            <a:endParaRPr lang="en-US"/>
          </a:p>
        </p:txBody>
      </p:sp>
      <p:sp>
        <p:nvSpPr>
          <p:cNvPr id="19" name="Rectangle 18"/>
          <p:cNvSpPr/>
          <p:nvPr/>
        </p:nvSpPr>
        <p:spPr>
          <a:xfrm>
            <a:off x="890221" y="1651843"/>
            <a:ext cx="7491053" cy="2539157"/>
          </a:xfrm>
          <a:prstGeom prst="rect">
            <a:avLst/>
          </a:prstGeom>
        </p:spPr>
        <p:txBody>
          <a:bodyPr wrap="none">
            <a:spAutoFit/>
          </a:bodyPr>
          <a:lstStyle/>
          <a:p>
            <a:pPr algn="ctr">
              <a:spcAft>
                <a:spcPts val="1800"/>
              </a:spcAft>
            </a:pPr>
            <a:r>
              <a:rPr lang="en-US" sz="3600" dirty="0">
                <a:solidFill>
                  <a:srgbClr val="000000"/>
                </a:solidFill>
              </a:rPr>
              <a:t> </a:t>
            </a:r>
            <a:r>
              <a:rPr lang="en-US" sz="3600" dirty="0" smtClean="0">
                <a:solidFill>
                  <a:srgbClr val="000000"/>
                </a:solidFill>
              </a:rPr>
              <a:t>It </a:t>
            </a:r>
            <a:r>
              <a:rPr lang="en-US" sz="3600" dirty="0">
                <a:solidFill>
                  <a:srgbClr val="000000"/>
                </a:solidFill>
              </a:rPr>
              <a:t>is said that high achievers are gifted.</a:t>
            </a:r>
          </a:p>
          <a:p>
            <a:pPr algn="ctr"/>
            <a:r>
              <a:rPr lang="en-US" sz="3600" i="1" dirty="0">
                <a:solidFill>
                  <a:srgbClr val="000000"/>
                </a:solidFill>
              </a:rPr>
              <a:t>The gift isn’t their ability.</a:t>
            </a:r>
            <a:endParaRPr lang="en-US" sz="3600" dirty="0">
              <a:solidFill>
                <a:srgbClr val="000000"/>
              </a:solidFill>
            </a:endParaRPr>
          </a:p>
          <a:p>
            <a:pPr algn="ctr"/>
            <a:r>
              <a:rPr lang="en-US" sz="3600" i="1" dirty="0">
                <a:solidFill>
                  <a:srgbClr val="000000"/>
                </a:solidFill>
              </a:rPr>
              <a:t>The gift is the mindset &amp; drive </a:t>
            </a:r>
            <a:r>
              <a:rPr lang="en-US" sz="3600" i="1" dirty="0" smtClean="0">
                <a:solidFill>
                  <a:srgbClr val="000000"/>
                </a:solidFill>
              </a:rPr>
              <a:t/>
            </a:r>
            <a:br>
              <a:rPr lang="en-US" sz="3600" i="1" dirty="0" smtClean="0">
                <a:solidFill>
                  <a:srgbClr val="000000"/>
                </a:solidFill>
              </a:rPr>
            </a:br>
            <a:r>
              <a:rPr lang="en-US" sz="3600" i="1" dirty="0" smtClean="0">
                <a:solidFill>
                  <a:srgbClr val="000000"/>
                </a:solidFill>
              </a:rPr>
              <a:t>to </a:t>
            </a:r>
            <a:r>
              <a:rPr lang="en-US" sz="3600" i="1" dirty="0">
                <a:solidFill>
                  <a:srgbClr val="000000"/>
                </a:solidFill>
              </a:rPr>
              <a:t>develop their ability.</a:t>
            </a:r>
            <a:endParaRPr lang="en-US" sz="3600"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245373669"/>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01D70C-87ED-4A23-B647-337BB07F6491}" type="slidenum">
              <a:rPr lang="en-US" smtClean="0"/>
              <a:pPr/>
              <a:t>8</a:t>
            </a:fld>
            <a:endParaRPr lang="en-US"/>
          </a:p>
        </p:txBody>
      </p:sp>
      <p:sp>
        <p:nvSpPr>
          <p:cNvPr id="4" name="TextBox 3"/>
          <p:cNvSpPr txBox="1"/>
          <p:nvPr/>
        </p:nvSpPr>
        <p:spPr>
          <a:xfrm>
            <a:off x="2133600" y="4048780"/>
            <a:ext cx="1828800" cy="523220"/>
          </a:xfrm>
          <a:prstGeom prst="rect">
            <a:avLst/>
          </a:prstGeom>
          <a:noFill/>
        </p:spPr>
        <p:txBody>
          <a:bodyPr wrap="square" rtlCol="0">
            <a:spAutoFit/>
          </a:bodyPr>
          <a:lstStyle/>
          <a:p>
            <a:pPr algn="ctr"/>
            <a:r>
              <a:rPr lang="en-US" sz="2800" dirty="0" smtClean="0"/>
              <a:t>Blame</a:t>
            </a:r>
            <a:endParaRPr lang="en-US" sz="2800" dirty="0"/>
          </a:p>
        </p:txBody>
      </p:sp>
      <p:sp>
        <p:nvSpPr>
          <p:cNvPr id="6" name="TextBox 5"/>
          <p:cNvSpPr txBox="1"/>
          <p:nvPr/>
        </p:nvSpPr>
        <p:spPr>
          <a:xfrm>
            <a:off x="3581400" y="4048780"/>
            <a:ext cx="2133600" cy="523220"/>
          </a:xfrm>
          <a:prstGeom prst="rect">
            <a:avLst/>
          </a:prstGeom>
          <a:noFill/>
        </p:spPr>
        <p:txBody>
          <a:bodyPr wrap="square" rtlCol="0">
            <a:spAutoFit/>
          </a:bodyPr>
          <a:lstStyle/>
          <a:p>
            <a:pPr algn="ctr"/>
            <a:r>
              <a:rPr lang="en-US" sz="2800" dirty="0" smtClean="0"/>
              <a:t>Complain</a:t>
            </a:r>
            <a:endParaRPr lang="en-US" sz="2800" dirty="0"/>
          </a:p>
        </p:txBody>
      </p:sp>
      <p:sp>
        <p:nvSpPr>
          <p:cNvPr id="8" name="TextBox 7"/>
          <p:cNvSpPr txBox="1"/>
          <p:nvPr/>
        </p:nvSpPr>
        <p:spPr>
          <a:xfrm>
            <a:off x="5334000" y="4048780"/>
            <a:ext cx="1828800" cy="523220"/>
          </a:xfrm>
          <a:prstGeom prst="rect">
            <a:avLst/>
          </a:prstGeom>
          <a:noFill/>
        </p:spPr>
        <p:txBody>
          <a:bodyPr wrap="square" rtlCol="0">
            <a:spAutoFit/>
          </a:bodyPr>
          <a:lstStyle/>
          <a:p>
            <a:pPr algn="ctr"/>
            <a:r>
              <a:rPr lang="en-US" sz="2800" dirty="0" smtClean="0"/>
              <a:t>Defend</a:t>
            </a:r>
            <a:endParaRPr lang="en-US" sz="2800" dirty="0"/>
          </a:p>
        </p:txBody>
      </p:sp>
      <p:sp>
        <p:nvSpPr>
          <p:cNvPr id="3" name="Rectangle 2"/>
          <p:cNvSpPr/>
          <p:nvPr/>
        </p:nvSpPr>
        <p:spPr>
          <a:xfrm>
            <a:off x="1905000" y="1822609"/>
            <a:ext cx="5562600" cy="264687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600" b="1" u="none" strike="noStrike" kern="0" cap="none" spc="0" normalizeH="0" baseline="0" noProof="0" dirty="0" smtClean="0">
                <a:ln>
                  <a:noFill/>
                </a:ln>
                <a:effectLst>
                  <a:outerShdw blurRad="60007" dist="310007" dir="7680000" sy="30000" kx="1300200" algn="ctr" rotWithShape="0">
                    <a:prstClr val="black">
                      <a:alpha val="32000"/>
                    </a:prstClr>
                  </a:outerShdw>
                </a:effectLst>
                <a:uLnTx/>
                <a:uFillTx/>
                <a:latin typeface="Helvetica"/>
                <a:cs typeface="Helvetica"/>
              </a:rPr>
              <a:t>BCD</a:t>
            </a:r>
            <a:r>
              <a:rPr kumimoji="0" lang="en-US" sz="13800" b="1" u="none" strike="noStrike" kern="0" cap="none" spc="0" normalizeH="0" baseline="0" noProof="0" dirty="0" smtClean="0">
                <a:ln>
                  <a:noFill/>
                </a:ln>
                <a:effectLst>
                  <a:outerShdw blurRad="60007" dist="310007" dir="7680000" sy="30000" kx="1300200" algn="ctr" rotWithShape="0">
                    <a:prstClr val="black">
                      <a:alpha val="32000"/>
                    </a:prstClr>
                  </a:outerShdw>
                </a:effectLst>
                <a:uLnTx/>
                <a:uFillTx/>
                <a:latin typeface="Helvetica"/>
                <a:cs typeface="Helvetica"/>
              </a:rPr>
              <a:t> </a:t>
            </a:r>
            <a:endParaRPr kumimoji="0" lang="en-US" sz="13800" b="1" u="none" strike="noStrike" kern="0" cap="none" spc="0" normalizeH="0" baseline="0" noProof="0" dirty="0">
              <a:ln>
                <a:noFill/>
              </a:ln>
              <a:effectLst>
                <a:outerShdw blurRad="60007" dist="310007" dir="7680000" sy="30000" kx="1300200" algn="ctr" rotWithShape="0">
                  <a:prstClr val="black">
                    <a:alpha val="32000"/>
                  </a:prstClr>
                </a:outerShdw>
              </a:effectLst>
              <a:uLnTx/>
              <a:uFillTx/>
              <a:latin typeface="Helvetica"/>
              <a:cs typeface="Helvetica"/>
            </a:endParaRPr>
          </a:p>
        </p:txBody>
      </p:sp>
      <p:sp>
        <p:nvSpPr>
          <p:cNvPr id="5" name="&quot;No&quot; Symbol 4"/>
          <p:cNvSpPr/>
          <p:nvPr/>
        </p:nvSpPr>
        <p:spPr>
          <a:xfrm>
            <a:off x="1981200" y="609600"/>
            <a:ext cx="5334000" cy="5334000"/>
          </a:xfrm>
          <a:prstGeom prst="noSmoking">
            <a:avLst>
              <a:gd name="adj" fmla="val 6157"/>
            </a:avLst>
          </a:prstGeom>
          <a:ln>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826808743"/>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ppt_w"/>
                                          </p:val>
                                        </p:tav>
                                        <p:tav tm="100000">
                                          <p:val>
                                            <p:strVal val="#ppt_w"/>
                                          </p:val>
                                        </p:tav>
                                      </p:tavLst>
                                    </p:anim>
                                    <p:anim calcmode="lin" valueType="num">
                                      <p:cBhvr>
                                        <p:cTn id="8"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228600"/>
            <a:ext cx="9000744" cy="5867400"/>
            <a:chOff x="73152" y="843852"/>
            <a:chExt cx="9000744" cy="4566348"/>
          </a:xfrm>
        </p:grpSpPr>
        <p:sp>
          <p:nvSpPr>
            <p:cNvPr id="11" name="Rectangle 10"/>
            <p:cNvSpPr/>
            <p:nvPr/>
          </p:nvSpPr>
          <p:spPr>
            <a:xfrm>
              <a:off x="73152" y="5266488"/>
              <a:ext cx="8997696" cy="143712"/>
            </a:xfrm>
            <a:prstGeom prst="rect">
              <a:avLst/>
            </a:prstGeom>
            <a:solidFill>
              <a:srgbClr val="FF420D"/>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F420D"/>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80</a:t>
            </a:fld>
            <a:endParaRPr lang="en-US"/>
          </a:p>
        </p:txBody>
      </p:sp>
      <p:sp>
        <p:nvSpPr>
          <p:cNvPr id="2" name="Rectangle 1"/>
          <p:cNvSpPr/>
          <p:nvPr/>
        </p:nvSpPr>
        <p:spPr>
          <a:xfrm>
            <a:off x="685800" y="609600"/>
            <a:ext cx="7696200" cy="707886"/>
          </a:xfrm>
          <a:prstGeom prst="rect">
            <a:avLst/>
          </a:prstGeom>
        </p:spPr>
        <p:txBody>
          <a:bodyPr wrap="square">
            <a:spAutoFit/>
          </a:bodyPr>
          <a:lstStyle/>
          <a:p>
            <a:pPr marL="0" lvl="1" algn="ctr" defTabSz="863600">
              <a:spcBef>
                <a:spcPct val="0"/>
              </a:spcBef>
              <a:tabLst>
                <a:tab pos="914400" algn="l"/>
              </a:tabLst>
            </a:pPr>
            <a:r>
              <a:rPr lang="en-US" sz="4000" i="1" u="sng" dirty="0" smtClean="0">
                <a:solidFill>
                  <a:srgbClr val="000000"/>
                </a:solidFill>
              </a:rPr>
              <a:t>Mindset</a:t>
            </a:r>
            <a:endParaRPr lang="en-US" sz="4000" u="sng" dirty="0">
              <a:solidFill>
                <a:srgbClr val="000000"/>
              </a:solidFill>
            </a:endParaRPr>
          </a:p>
        </p:txBody>
      </p:sp>
      <p:sp>
        <p:nvSpPr>
          <p:cNvPr id="9" name="Rectangle 8"/>
          <p:cNvSpPr/>
          <p:nvPr/>
        </p:nvSpPr>
        <p:spPr>
          <a:xfrm>
            <a:off x="838200" y="1454527"/>
            <a:ext cx="7391400" cy="4031873"/>
          </a:xfrm>
          <a:prstGeom prst="rect">
            <a:avLst/>
          </a:prstGeom>
        </p:spPr>
        <p:txBody>
          <a:bodyPr wrap="square">
            <a:spAutoFit/>
          </a:bodyPr>
          <a:lstStyle/>
          <a:p>
            <a:pPr marL="450850" lvl="1" indent="-342900">
              <a:spcAft>
                <a:spcPts val="1200"/>
              </a:spcAft>
              <a:buFont typeface="Arial"/>
              <a:buChar char="•"/>
            </a:pPr>
            <a:r>
              <a:rPr lang="en-US" sz="2400" dirty="0" smtClean="0">
                <a:solidFill>
                  <a:srgbClr val="000000"/>
                </a:solidFill>
              </a:rPr>
              <a:t>This is the first step because it determines your commitment to the process of building skill.</a:t>
            </a:r>
          </a:p>
          <a:p>
            <a:pPr marL="450850" lvl="1" indent="-342900">
              <a:spcAft>
                <a:spcPts val="1200"/>
              </a:spcAft>
              <a:buFont typeface="Arial"/>
              <a:buChar char="•"/>
            </a:pPr>
            <a:r>
              <a:rPr lang="en-US" sz="2400" dirty="0" smtClean="0">
                <a:solidFill>
                  <a:srgbClr val="000000"/>
                </a:solidFill>
              </a:rPr>
              <a:t>Ignition</a:t>
            </a:r>
            <a:r>
              <a:rPr lang="en-US" sz="2400" dirty="0">
                <a:solidFill>
                  <a:srgbClr val="000000"/>
                </a:solidFill>
              </a:rPr>
              <a:t>. You must motivate yourself.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Refuse </a:t>
            </a:r>
            <a:r>
              <a:rPr lang="en-US" sz="2400" dirty="0">
                <a:solidFill>
                  <a:srgbClr val="000000"/>
                </a:solidFill>
              </a:rPr>
              <a:t>to accept Level 3.</a:t>
            </a:r>
          </a:p>
          <a:p>
            <a:pPr marL="450850" lvl="1" indent="-342900">
              <a:spcAft>
                <a:spcPts val="1200"/>
              </a:spcAft>
              <a:buFont typeface="Arial"/>
              <a:buChar char="•"/>
            </a:pPr>
            <a:r>
              <a:rPr lang="en-US" sz="2400" dirty="0">
                <a:solidFill>
                  <a:srgbClr val="000000"/>
                </a:solidFill>
              </a:rPr>
              <a:t>Accept mistakes as a natural part of learning.</a:t>
            </a:r>
          </a:p>
          <a:p>
            <a:pPr marL="450850" lvl="1" indent="-342900">
              <a:spcAft>
                <a:spcPts val="1200"/>
              </a:spcAft>
              <a:buFont typeface="Arial"/>
              <a:buChar char="•"/>
            </a:pPr>
            <a:r>
              <a:rPr lang="en-US" sz="2400" dirty="0">
                <a:solidFill>
                  <a:srgbClr val="000000"/>
                </a:solidFill>
              </a:rPr>
              <a:t>Perseverance. Commit to the grind.</a:t>
            </a:r>
          </a:p>
          <a:p>
            <a:pPr marL="450850" lvl="1" indent="-342900">
              <a:spcAft>
                <a:spcPts val="1200"/>
              </a:spcAft>
              <a:buFont typeface="Arial"/>
              <a:buChar char="•"/>
            </a:pPr>
            <a:r>
              <a:rPr lang="en-US" sz="2400" dirty="0">
                <a:solidFill>
                  <a:srgbClr val="000000"/>
                </a:solidFill>
              </a:rPr>
              <a:t>Embrace discomfort. Discomfort marks the place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where </a:t>
            </a:r>
            <a:r>
              <a:rPr lang="en-US" sz="2400" dirty="0">
                <a:solidFill>
                  <a:srgbClr val="000000"/>
                </a:solidFill>
              </a:rPr>
              <a:t>an old habit meets a new habit, where the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old </a:t>
            </a:r>
            <a:r>
              <a:rPr lang="en-US" sz="2400" dirty="0">
                <a:solidFill>
                  <a:srgbClr val="000000"/>
                </a:solidFill>
              </a:rPr>
              <a:t>way meets the new way. Push through the pain!</a:t>
            </a: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142005367"/>
      </p:ext>
    </p:extLst>
  </p:cSld>
  <p:clrMapOvr>
    <a:masterClrMapping/>
  </p:clrMapOvr>
  <p:transition spd="slow">
    <p:wheel spokes="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685800"/>
            <a:ext cx="9000744" cy="4648200"/>
            <a:chOff x="73152" y="843852"/>
            <a:chExt cx="9000744" cy="4566348"/>
          </a:xfrm>
        </p:grpSpPr>
        <p:sp>
          <p:nvSpPr>
            <p:cNvPr id="11" name="Rectangle 10"/>
            <p:cNvSpPr/>
            <p:nvPr/>
          </p:nvSpPr>
          <p:spPr>
            <a:xfrm>
              <a:off x="73152" y="5266488"/>
              <a:ext cx="8997696" cy="143712"/>
            </a:xfrm>
            <a:prstGeom prst="rect">
              <a:avLst/>
            </a:prstGeom>
            <a:solidFill>
              <a:srgbClr val="FF420D"/>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F420D"/>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81</a:t>
            </a:fld>
            <a:endParaRPr lang="en-US"/>
          </a:p>
        </p:txBody>
      </p:sp>
      <p:sp>
        <p:nvSpPr>
          <p:cNvPr id="2" name="Rectangle 1"/>
          <p:cNvSpPr/>
          <p:nvPr/>
        </p:nvSpPr>
        <p:spPr>
          <a:xfrm>
            <a:off x="609600" y="1752600"/>
            <a:ext cx="7696200" cy="707886"/>
          </a:xfrm>
          <a:prstGeom prst="rect">
            <a:avLst/>
          </a:prstGeom>
        </p:spPr>
        <p:txBody>
          <a:bodyPr wrap="square">
            <a:spAutoFit/>
          </a:bodyPr>
          <a:lstStyle/>
          <a:p>
            <a:pPr marL="0" lvl="1" algn="ctr" defTabSz="863600">
              <a:spcBef>
                <a:spcPct val="0"/>
              </a:spcBef>
              <a:tabLst>
                <a:tab pos="914400" algn="l"/>
              </a:tabLst>
            </a:pPr>
            <a:r>
              <a:rPr lang="en-US" sz="4000" i="1" u="sng" dirty="0" smtClean="0">
                <a:solidFill>
                  <a:srgbClr val="000000"/>
                </a:solidFill>
              </a:rPr>
              <a:t>Model &amp; Mechanics</a:t>
            </a:r>
            <a:endParaRPr lang="en-US" sz="4000" u="sng" dirty="0">
              <a:solidFill>
                <a:srgbClr val="000000"/>
              </a:solidFill>
            </a:endParaRPr>
          </a:p>
        </p:txBody>
      </p:sp>
      <p:sp>
        <p:nvSpPr>
          <p:cNvPr id="9" name="Rectangle 8"/>
          <p:cNvSpPr/>
          <p:nvPr/>
        </p:nvSpPr>
        <p:spPr>
          <a:xfrm>
            <a:off x="381000" y="2667000"/>
            <a:ext cx="8077200" cy="1446550"/>
          </a:xfrm>
          <a:prstGeom prst="rect">
            <a:avLst/>
          </a:prstGeom>
        </p:spPr>
        <p:txBody>
          <a:bodyPr wrap="square">
            <a:spAutoFit/>
          </a:bodyPr>
          <a:lstStyle/>
          <a:p>
            <a:pPr marL="107950" lvl="1" algn="ctr">
              <a:spcAft>
                <a:spcPts val="1200"/>
              </a:spcAft>
            </a:pPr>
            <a:r>
              <a:rPr lang="en-US" sz="2600" dirty="0" smtClean="0">
                <a:solidFill>
                  <a:srgbClr val="000000"/>
                </a:solidFill>
              </a:rPr>
              <a:t>Be clear about what exceptional looks like.</a:t>
            </a:r>
          </a:p>
          <a:p>
            <a:pPr marL="107950" lvl="1" algn="ctr">
              <a:spcAft>
                <a:spcPts val="1200"/>
              </a:spcAft>
            </a:pPr>
            <a:r>
              <a:rPr lang="en-US" sz="2600" dirty="0" smtClean="0">
                <a:solidFill>
                  <a:srgbClr val="000000"/>
                </a:solidFill>
              </a:rPr>
              <a:t>Zoom </a:t>
            </a:r>
            <a:r>
              <a:rPr lang="en-US" sz="2600" dirty="0">
                <a:solidFill>
                  <a:srgbClr val="000000"/>
                </a:solidFill>
              </a:rPr>
              <a:t>out to see the big picture (blueprint) of the </a:t>
            </a:r>
            <a:r>
              <a:rPr lang="en-US" sz="2600" dirty="0" smtClean="0">
                <a:solidFill>
                  <a:srgbClr val="000000"/>
                </a:solidFill>
              </a:rPr>
              <a:t>skill. </a:t>
            </a:r>
            <a:r>
              <a:rPr lang="en-US" sz="2600" dirty="0">
                <a:solidFill>
                  <a:srgbClr val="000000"/>
                </a:solidFill>
              </a:rPr>
              <a:t>Z</a:t>
            </a:r>
            <a:r>
              <a:rPr lang="en-US" sz="2600" dirty="0" smtClean="0">
                <a:solidFill>
                  <a:srgbClr val="000000"/>
                </a:solidFill>
              </a:rPr>
              <a:t>oom </a:t>
            </a:r>
            <a:r>
              <a:rPr lang="en-US" sz="2600" dirty="0">
                <a:solidFill>
                  <a:srgbClr val="000000"/>
                </a:solidFill>
              </a:rPr>
              <a:t>in to see how the pieces (chunks) fit together. </a:t>
            </a: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82111191"/>
      </p:ext>
    </p:extLst>
  </p:cSld>
  <p:clrMapOvr>
    <a:masterClrMapping/>
  </p:clrMapOvr>
  <p:transition spd="slow">
    <p:wheel spokes="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457200"/>
            <a:ext cx="9000744" cy="5181600"/>
            <a:chOff x="73152" y="843852"/>
            <a:chExt cx="9000744" cy="4566348"/>
          </a:xfrm>
        </p:grpSpPr>
        <p:sp>
          <p:nvSpPr>
            <p:cNvPr id="11" name="Rectangle 10"/>
            <p:cNvSpPr/>
            <p:nvPr/>
          </p:nvSpPr>
          <p:spPr>
            <a:xfrm>
              <a:off x="73152" y="5266488"/>
              <a:ext cx="8997696" cy="143712"/>
            </a:xfrm>
            <a:prstGeom prst="rect">
              <a:avLst/>
            </a:prstGeom>
            <a:solidFill>
              <a:srgbClr val="FF420D"/>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F420D"/>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82</a:t>
            </a:fld>
            <a:endParaRPr lang="en-US"/>
          </a:p>
        </p:txBody>
      </p:sp>
      <p:sp>
        <p:nvSpPr>
          <p:cNvPr id="2" name="Rectangle 1"/>
          <p:cNvSpPr/>
          <p:nvPr/>
        </p:nvSpPr>
        <p:spPr>
          <a:xfrm>
            <a:off x="685800" y="838200"/>
            <a:ext cx="7696200" cy="707886"/>
          </a:xfrm>
          <a:prstGeom prst="rect">
            <a:avLst/>
          </a:prstGeom>
        </p:spPr>
        <p:txBody>
          <a:bodyPr wrap="square">
            <a:spAutoFit/>
          </a:bodyPr>
          <a:lstStyle/>
          <a:p>
            <a:pPr marL="0" lvl="1" algn="ctr" defTabSz="863600">
              <a:spcBef>
                <a:spcPct val="0"/>
              </a:spcBef>
              <a:tabLst>
                <a:tab pos="914400" algn="l"/>
              </a:tabLst>
            </a:pPr>
            <a:r>
              <a:rPr lang="en-US" sz="4000" i="1" u="sng" dirty="0" smtClean="0">
                <a:solidFill>
                  <a:srgbClr val="000000"/>
                </a:solidFill>
              </a:rPr>
              <a:t>Repetition &amp; Reflection</a:t>
            </a:r>
            <a:endParaRPr lang="en-US" sz="4000" u="sng" dirty="0">
              <a:solidFill>
                <a:srgbClr val="000000"/>
              </a:solidFill>
            </a:endParaRPr>
          </a:p>
        </p:txBody>
      </p:sp>
      <p:sp>
        <p:nvSpPr>
          <p:cNvPr id="9" name="Rectangle 8"/>
          <p:cNvSpPr/>
          <p:nvPr/>
        </p:nvSpPr>
        <p:spPr>
          <a:xfrm>
            <a:off x="533400" y="1676400"/>
            <a:ext cx="8153400" cy="3508653"/>
          </a:xfrm>
          <a:prstGeom prst="rect">
            <a:avLst/>
          </a:prstGeom>
        </p:spPr>
        <p:txBody>
          <a:bodyPr wrap="square">
            <a:spAutoFit/>
          </a:bodyPr>
          <a:lstStyle/>
          <a:p>
            <a:pPr marL="107950" lvl="1">
              <a:spcAft>
                <a:spcPts val="1200"/>
              </a:spcAft>
            </a:pPr>
            <a:r>
              <a:rPr lang="en-US" sz="2400" dirty="0" smtClean="0">
                <a:solidFill>
                  <a:srgbClr val="000000"/>
                </a:solidFill>
              </a:rPr>
              <a:t>Identify a piece, study it, then practice it. That’s a rep. </a:t>
            </a:r>
            <a:r>
              <a:rPr lang="en-US" sz="2400" dirty="0">
                <a:solidFill>
                  <a:srgbClr val="000000"/>
                </a:solidFill>
              </a:rPr>
              <a:t>R</a:t>
            </a:r>
            <a:r>
              <a:rPr lang="en-US" sz="2400" dirty="0" smtClean="0">
                <a:solidFill>
                  <a:srgbClr val="000000"/>
                </a:solidFill>
              </a:rPr>
              <a:t>eflect on your performance. Go again.</a:t>
            </a:r>
          </a:p>
          <a:p>
            <a:pPr marL="565150" lvl="1" indent="-274638">
              <a:spcAft>
                <a:spcPts val="1200"/>
              </a:spcAft>
              <a:buFont typeface="Arial"/>
              <a:buChar char="•"/>
            </a:pPr>
            <a:r>
              <a:rPr lang="en-US" sz="2400" dirty="0" smtClean="0">
                <a:solidFill>
                  <a:srgbClr val="000000"/>
                </a:solidFill>
              </a:rPr>
              <a:t>Reaches + reps!  Go to the edge of your abilities. </a:t>
            </a:r>
            <a:r>
              <a:rPr lang="en-US" sz="2400" dirty="0">
                <a:solidFill>
                  <a:srgbClr val="000000"/>
                </a:solidFill>
              </a:rPr>
              <a:t/>
            </a:r>
            <a:br>
              <a:rPr lang="en-US" sz="2400" dirty="0">
                <a:solidFill>
                  <a:srgbClr val="000000"/>
                </a:solidFill>
              </a:rPr>
            </a:br>
            <a:r>
              <a:rPr lang="en-US" sz="2400" dirty="0" smtClean="0">
                <a:solidFill>
                  <a:srgbClr val="000000"/>
                </a:solidFill>
              </a:rPr>
              <a:t>If it doesn’t challenge you, it won’t change you.</a:t>
            </a:r>
          </a:p>
          <a:p>
            <a:pPr marL="565150" lvl="1" indent="-274638">
              <a:spcAft>
                <a:spcPts val="1200"/>
              </a:spcAft>
              <a:buFont typeface="Arial"/>
              <a:buChar char="•"/>
            </a:pPr>
            <a:r>
              <a:rPr lang="en-US" sz="2400" dirty="0" smtClean="0">
                <a:solidFill>
                  <a:srgbClr val="000000"/>
                </a:solidFill>
              </a:rPr>
              <a:t>Do as many reps as it takes. Perfect practice makes perfect</a:t>
            </a:r>
            <a:endParaRPr lang="en-US" sz="2400" i="1" dirty="0" smtClean="0">
              <a:solidFill>
                <a:srgbClr val="000000"/>
              </a:solidFill>
            </a:endParaRPr>
          </a:p>
          <a:p>
            <a:pPr marL="565150" lvl="1" indent="-274638">
              <a:spcAft>
                <a:spcPts val="1200"/>
              </a:spcAft>
              <a:buFont typeface="Arial"/>
              <a:buChar char="•"/>
            </a:pPr>
            <a:r>
              <a:rPr lang="en-US" sz="2400" dirty="0" smtClean="0">
                <a:solidFill>
                  <a:srgbClr val="000000"/>
                </a:solidFill>
              </a:rPr>
              <a:t>When error happens, stop &amp; reflect on it, see it &amp; sense it,</a:t>
            </a:r>
            <a:br>
              <a:rPr lang="en-US" sz="2400" dirty="0" smtClean="0">
                <a:solidFill>
                  <a:srgbClr val="000000"/>
                </a:solidFill>
              </a:rPr>
            </a:br>
            <a:r>
              <a:rPr lang="en-US" sz="2400" dirty="0" smtClean="0">
                <a:solidFill>
                  <a:srgbClr val="000000"/>
                </a:solidFill>
              </a:rPr>
              <a:t>then go again. Fix it. Strengthen the right connections</a:t>
            </a:r>
            <a:br>
              <a:rPr lang="en-US" sz="2400" dirty="0" smtClean="0">
                <a:solidFill>
                  <a:srgbClr val="000000"/>
                </a:solidFill>
              </a:rPr>
            </a:br>
            <a:r>
              <a:rPr lang="en-US" sz="2400" dirty="0" smtClean="0">
                <a:solidFill>
                  <a:srgbClr val="000000"/>
                </a:solidFill>
              </a:rPr>
              <a:t>in your brain. Fire &amp; wire.</a:t>
            </a:r>
            <a:endParaRPr lang="en-US" sz="2400"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184361093"/>
      </p:ext>
    </p:extLst>
  </p:cSld>
  <p:clrMapOvr>
    <a:masterClrMapping/>
  </p:clrMapOvr>
  <p:transition spd="slow">
    <p:wheel spokes="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73152" y="685800"/>
            <a:ext cx="9000744" cy="4648200"/>
            <a:chOff x="73152" y="843852"/>
            <a:chExt cx="9000744" cy="4566348"/>
          </a:xfrm>
        </p:grpSpPr>
        <p:sp>
          <p:nvSpPr>
            <p:cNvPr id="11" name="Rectangle 10"/>
            <p:cNvSpPr/>
            <p:nvPr/>
          </p:nvSpPr>
          <p:spPr>
            <a:xfrm>
              <a:off x="73152" y="5266488"/>
              <a:ext cx="8997696" cy="143712"/>
            </a:xfrm>
            <a:prstGeom prst="rect">
              <a:avLst/>
            </a:prstGeom>
            <a:solidFill>
              <a:srgbClr val="FF420D"/>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 y="843852"/>
              <a:ext cx="8997696" cy="143712"/>
            </a:xfrm>
            <a:prstGeom prst="rect">
              <a:avLst/>
            </a:prstGeom>
            <a:solidFill>
              <a:srgbClr val="FF420D"/>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83</a:t>
            </a:fld>
            <a:endParaRPr lang="en-US"/>
          </a:p>
        </p:txBody>
      </p:sp>
      <p:sp>
        <p:nvSpPr>
          <p:cNvPr id="2" name="Rectangle 1"/>
          <p:cNvSpPr/>
          <p:nvPr/>
        </p:nvSpPr>
        <p:spPr>
          <a:xfrm>
            <a:off x="609600" y="1752600"/>
            <a:ext cx="7696200" cy="707886"/>
          </a:xfrm>
          <a:prstGeom prst="rect">
            <a:avLst/>
          </a:prstGeom>
        </p:spPr>
        <p:txBody>
          <a:bodyPr wrap="square">
            <a:spAutoFit/>
          </a:bodyPr>
          <a:lstStyle/>
          <a:p>
            <a:pPr marL="0" lvl="1" algn="ctr" defTabSz="863600">
              <a:spcBef>
                <a:spcPct val="0"/>
              </a:spcBef>
              <a:tabLst>
                <a:tab pos="914400" algn="l"/>
              </a:tabLst>
            </a:pPr>
            <a:r>
              <a:rPr lang="en-US" sz="4000" i="1" u="sng" dirty="0" smtClean="0">
                <a:solidFill>
                  <a:srgbClr val="000000"/>
                </a:solidFill>
              </a:rPr>
              <a:t>Feedback &amp; Accountability</a:t>
            </a:r>
            <a:endParaRPr lang="en-US" sz="4000" u="sng" dirty="0">
              <a:solidFill>
                <a:srgbClr val="000000"/>
              </a:solidFill>
            </a:endParaRPr>
          </a:p>
        </p:txBody>
      </p:sp>
      <p:sp>
        <p:nvSpPr>
          <p:cNvPr id="9" name="Rectangle 8"/>
          <p:cNvSpPr/>
          <p:nvPr/>
        </p:nvSpPr>
        <p:spPr>
          <a:xfrm>
            <a:off x="381000" y="2667000"/>
            <a:ext cx="8077200" cy="1692771"/>
          </a:xfrm>
          <a:prstGeom prst="rect">
            <a:avLst/>
          </a:prstGeom>
        </p:spPr>
        <p:txBody>
          <a:bodyPr wrap="square">
            <a:spAutoFit/>
          </a:bodyPr>
          <a:lstStyle/>
          <a:p>
            <a:pPr marL="107950" lvl="1" algn="ctr">
              <a:spcAft>
                <a:spcPts val="1200"/>
              </a:spcAft>
            </a:pPr>
            <a:r>
              <a:rPr lang="en-US" sz="2600" dirty="0" smtClean="0">
                <a:solidFill>
                  <a:srgbClr val="000000"/>
                </a:solidFill>
              </a:rPr>
              <a:t>Hold yourself to a high standard first.</a:t>
            </a:r>
            <a:br>
              <a:rPr lang="en-US" sz="2600" dirty="0" smtClean="0">
                <a:solidFill>
                  <a:srgbClr val="000000"/>
                </a:solidFill>
              </a:rPr>
            </a:br>
            <a:r>
              <a:rPr lang="en-US" sz="2600" dirty="0" smtClean="0">
                <a:solidFill>
                  <a:srgbClr val="000000"/>
                </a:solidFill>
              </a:rPr>
              <a:t>Then find a person you trust to give you feedback</a:t>
            </a:r>
            <a:br>
              <a:rPr lang="en-US" sz="2600" dirty="0" smtClean="0">
                <a:solidFill>
                  <a:srgbClr val="000000"/>
                </a:solidFill>
              </a:rPr>
            </a:br>
            <a:r>
              <a:rPr lang="en-US" sz="2600" dirty="0" smtClean="0">
                <a:solidFill>
                  <a:srgbClr val="000000"/>
                </a:solidFill>
              </a:rPr>
              <a:t>about what they observe in your performance.</a:t>
            </a:r>
            <a:br>
              <a:rPr lang="en-US" sz="2600" dirty="0" smtClean="0">
                <a:solidFill>
                  <a:srgbClr val="000000"/>
                </a:solidFill>
              </a:rPr>
            </a:br>
            <a:r>
              <a:rPr lang="en-US" sz="2600" dirty="0" smtClean="0">
                <a:solidFill>
                  <a:srgbClr val="000000"/>
                </a:solidFill>
              </a:rPr>
              <a:t>Be coachable! </a:t>
            </a:r>
            <a:endParaRPr lang="en-US" sz="2600"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41717798"/>
      </p:ext>
    </p:extLst>
  </p:cSld>
  <p:clrMapOvr>
    <a:masterClrMapping/>
  </p:clrMapOvr>
  <p:transition spd="slow">
    <p:wheel spokes="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685800"/>
            <a:ext cx="9000744" cy="4648200"/>
            <a:chOff x="73152" y="843852"/>
            <a:chExt cx="9000744" cy="4566348"/>
          </a:xfrm>
        </p:grpSpPr>
        <p:sp>
          <p:nvSpPr>
            <p:cNvPr id="10" name="Rectangle 9"/>
            <p:cNvSpPr/>
            <p:nvPr/>
          </p:nvSpPr>
          <p:spPr>
            <a:xfrm>
              <a:off x="73152" y="5266488"/>
              <a:ext cx="8997696" cy="143712"/>
            </a:xfrm>
            <a:prstGeom prst="rect">
              <a:avLst/>
            </a:prstGeom>
            <a:solidFill>
              <a:srgbClr val="FF420D"/>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ectangle 10"/>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76200" y="843852"/>
              <a:ext cx="8997696" cy="143712"/>
            </a:xfrm>
            <a:prstGeom prst="rect">
              <a:avLst/>
            </a:prstGeom>
            <a:solidFill>
              <a:srgbClr val="FF420D"/>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84</a:t>
            </a:fld>
            <a:endParaRPr lang="en-US"/>
          </a:p>
        </p:txBody>
      </p:sp>
      <p:sp>
        <p:nvSpPr>
          <p:cNvPr id="19" name="Rectangle 18"/>
          <p:cNvSpPr/>
          <p:nvPr/>
        </p:nvSpPr>
        <p:spPr>
          <a:xfrm>
            <a:off x="2488934" y="2167622"/>
            <a:ext cx="4293651" cy="1723549"/>
          </a:xfrm>
          <a:prstGeom prst="rect">
            <a:avLst/>
          </a:prstGeom>
        </p:spPr>
        <p:txBody>
          <a:bodyPr wrap="none">
            <a:spAutoFit/>
          </a:bodyPr>
          <a:lstStyle/>
          <a:p>
            <a:pPr algn="ctr">
              <a:spcAft>
                <a:spcPts val="1200"/>
              </a:spcAft>
            </a:pPr>
            <a:r>
              <a:rPr lang="en-US" sz="4800" dirty="0" smtClean="0">
                <a:solidFill>
                  <a:srgbClr val="000000"/>
                </a:solidFill>
              </a:rPr>
              <a:t>Page 31</a:t>
            </a:r>
          </a:p>
          <a:p>
            <a:pPr algn="ctr">
              <a:spcAft>
                <a:spcPts val="1800"/>
              </a:spcAft>
            </a:pPr>
            <a:r>
              <a:rPr lang="en-US" sz="4800" i="1" dirty="0" smtClean="0">
                <a:solidFill>
                  <a:srgbClr val="000000"/>
                </a:solidFill>
              </a:rPr>
              <a:t>Skills worksheet</a:t>
            </a:r>
            <a:endParaRPr lang="en-US" sz="4800" i="1"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373444375"/>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685800"/>
            <a:ext cx="9000744" cy="4648200"/>
            <a:chOff x="73152" y="843852"/>
            <a:chExt cx="9000744" cy="4566348"/>
          </a:xfrm>
        </p:grpSpPr>
        <p:sp>
          <p:nvSpPr>
            <p:cNvPr id="10" name="Rectangle 9"/>
            <p:cNvSpPr/>
            <p:nvPr/>
          </p:nvSpPr>
          <p:spPr>
            <a:xfrm>
              <a:off x="73152" y="5266488"/>
              <a:ext cx="8997696" cy="143712"/>
            </a:xfrm>
            <a:prstGeom prst="rect">
              <a:avLst/>
            </a:prstGeom>
            <a:solidFill>
              <a:srgbClr val="FF420D"/>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ectangle 10"/>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76200" y="843852"/>
              <a:ext cx="8997696" cy="143712"/>
            </a:xfrm>
            <a:prstGeom prst="rect">
              <a:avLst/>
            </a:prstGeom>
            <a:solidFill>
              <a:srgbClr val="FF420D"/>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85</a:t>
            </a:fld>
            <a:endParaRPr lang="en-US"/>
          </a:p>
        </p:txBody>
      </p:sp>
      <p:sp>
        <p:nvSpPr>
          <p:cNvPr id="19" name="Rectangle 18"/>
          <p:cNvSpPr/>
          <p:nvPr/>
        </p:nvSpPr>
        <p:spPr>
          <a:xfrm>
            <a:off x="750851" y="1524000"/>
            <a:ext cx="7651328" cy="2923877"/>
          </a:xfrm>
          <a:prstGeom prst="rect">
            <a:avLst/>
          </a:prstGeom>
        </p:spPr>
        <p:txBody>
          <a:bodyPr wrap="none">
            <a:spAutoFit/>
          </a:bodyPr>
          <a:lstStyle/>
          <a:p>
            <a:pPr algn="ctr">
              <a:spcAft>
                <a:spcPts val="2400"/>
              </a:spcAft>
            </a:pPr>
            <a:r>
              <a:rPr lang="en-US" sz="3600" dirty="0" smtClean="0">
                <a:solidFill>
                  <a:srgbClr val="000000"/>
                </a:solidFill>
              </a:rPr>
              <a:t>Your past is the beginning of your story.</a:t>
            </a:r>
          </a:p>
          <a:p>
            <a:pPr algn="ctr"/>
            <a:r>
              <a:rPr lang="en-US" sz="3600" dirty="0" smtClean="0">
                <a:solidFill>
                  <a:srgbClr val="000000"/>
                </a:solidFill>
              </a:rPr>
              <a:t>Your current situation is simply</a:t>
            </a:r>
          </a:p>
          <a:p>
            <a:pPr algn="ctr">
              <a:spcAft>
                <a:spcPts val="2400"/>
              </a:spcAft>
            </a:pPr>
            <a:r>
              <a:rPr lang="en-US" sz="3600" dirty="0" smtClean="0">
                <a:solidFill>
                  <a:srgbClr val="000000"/>
                </a:solidFill>
              </a:rPr>
              <a:t>the chapter you are in right now.</a:t>
            </a:r>
            <a:endParaRPr lang="en-US" sz="3600" dirty="0">
              <a:solidFill>
                <a:srgbClr val="000000"/>
              </a:solidFill>
            </a:endParaRPr>
          </a:p>
          <a:p>
            <a:pPr algn="ctr"/>
            <a:r>
              <a:rPr lang="en-US" sz="3600" i="1" dirty="0" smtClean="0">
                <a:solidFill>
                  <a:srgbClr val="000000"/>
                </a:solidFill>
              </a:rPr>
              <a:t>What happens next is up to you.</a:t>
            </a:r>
            <a:endParaRPr lang="en-US" sz="3600"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083430189"/>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73152" y="685800"/>
            <a:ext cx="9000744" cy="4648200"/>
            <a:chOff x="73152" y="843852"/>
            <a:chExt cx="9000744" cy="4566348"/>
          </a:xfrm>
        </p:grpSpPr>
        <p:sp>
          <p:nvSpPr>
            <p:cNvPr id="10" name="Rectangle 9"/>
            <p:cNvSpPr/>
            <p:nvPr/>
          </p:nvSpPr>
          <p:spPr>
            <a:xfrm>
              <a:off x="73152" y="5266488"/>
              <a:ext cx="8997696" cy="143712"/>
            </a:xfrm>
            <a:prstGeom prst="rect">
              <a:avLst/>
            </a:prstGeom>
            <a:solidFill>
              <a:srgbClr val="FF420D"/>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ectangle 10"/>
            <p:cNvSpPr/>
            <p:nvPr/>
          </p:nvSpPr>
          <p:spPr>
            <a:xfrm>
              <a:off x="76200" y="1002043"/>
              <a:ext cx="8991600" cy="4244313"/>
            </a:xfrm>
            <a:prstGeom prst="rect">
              <a:avLst/>
            </a:prstGeom>
            <a:ln w="127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76200" y="843852"/>
              <a:ext cx="8997696" cy="143712"/>
            </a:xfrm>
            <a:prstGeom prst="rect">
              <a:avLst/>
            </a:prstGeom>
            <a:solidFill>
              <a:srgbClr val="FF420D"/>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5801D70C-87ED-4A23-B647-337BB07F6491}" type="slidenum">
              <a:rPr lang="en-US" smtClean="0"/>
              <a:pPr/>
              <a:t>86</a:t>
            </a:fld>
            <a:endParaRPr lang="en-US"/>
          </a:p>
        </p:txBody>
      </p:sp>
      <p:sp>
        <p:nvSpPr>
          <p:cNvPr id="2" name="Rectangle 1"/>
          <p:cNvSpPr/>
          <p:nvPr/>
        </p:nvSpPr>
        <p:spPr>
          <a:xfrm>
            <a:off x="609600" y="1676400"/>
            <a:ext cx="7772400" cy="2616101"/>
          </a:xfrm>
          <a:prstGeom prst="rect">
            <a:avLst/>
          </a:prstGeom>
        </p:spPr>
        <p:txBody>
          <a:bodyPr wrap="square">
            <a:spAutoFit/>
          </a:bodyPr>
          <a:lstStyle/>
          <a:p>
            <a:pPr marL="0" lvl="1" algn="ctr" defTabSz="863600">
              <a:spcBef>
                <a:spcPct val="0"/>
              </a:spcBef>
              <a:spcAft>
                <a:spcPts val="1200"/>
              </a:spcAft>
              <a:tabLst>
                <a:tab pos="914400" algn="l"/>
              </a:tabLst>
            </a:pPr>
            <a:r>
              <a:rPr lang="en-US" sz="4800" dirty="0" smtClean="0">
                <a:solidFill>
                  <a:srgbClr val="000000"/>
                </a:solidFill>
              </a:rPr>
              <a:t>@</a:t>
            </a:r>
            <a:r>
              <a:rPr lang="en-US" sz="4800" dirty="0" err="1" smtClean="0">
                <a:solidFill>
                  <a:srgbClr val="000000"/>
                </a:solidFill>
              </a:rPr>
              <a:t>TimothyKight</a:t>
            </a:r>
            <a:endParaRPr lang="en-US" sz="4800" dirty="0" smtClean="0">
              <a:solidFill>
                <a:srgbClr val="000000"/>
              </a:solidFill>
            </a:endParaRPr>
          </a:p>
          <a:p>
            <a:pPr marL="0" lvl="1" algn="ctr" defTabSz="863600">
              <a:spcBef>
                <a:spcPct val="0"/>
              </a:spcBef>
              <a:spcAft>
                <a:spcPts val="1200"/>
              </a:spcAft>
              <a:tabLst>
                <a:tab pos="914400" algn="l"/>
              </a:tabLst>
            </a:pPr>
            <a:r>
              <a:rPr lang="en-US" sz="4800" dirty="0" smtClean="0">
                <a:solidFill>
                  <a:srgbClr val="000000"/>
                </a:solidFill>
              </a:rPr>
              <a:t>Tim@Focus3Culture.com</a:t>
            </a:r>
          </a:p>
          <a:p>
            <a:pPr marL="0" lvl="1" algn="ctr" defTabSz="863600">
              <a:spcBef>
                <a:spcPct val="0"/>
              </a:spcBef>
              <a:tabLst>
                <a:tab pos="914400" algn="l"/>
              </a:tabLst>
            </a:pPr>
            <a:r>
              <a:rPr lang="en-US" sz="4800" dirty="0" smtClean="0">
                <a:solidFill>
                  <a:srgbClr val="000000"/>
                </a:solidFill>
              </a:rPr>
              <a:t>www.Focus3Culture.com</a:t>
            </a:r>
            <a:endParaRPr lang="en-US" sz="4800"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800005225"/>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1735218" y="1905000"/>
            <a:ext cx="5879334" cy="2862322"/>
          </a:xfrm>
          <a:prstGeom prst="rect">
            <a:avLst/>
          </a:prstGeom>
        </p:spPr>
        <p:txBody>
          <a:bodyPr wrap="none">
            <a:spAutoFit/>
          </a:bodyPr>
          <a:lstStyle/>
          <a:p>
            <a:pPr algn="ctr"/>
            <a:r>
              <a:rPr lang="en-US" sz="3600" dirty="0" smtClean="0">
                <a:solidFill>
                  <a:srgbClr val="FFFFFF"/>
                </a:solidFill>
                <a:effectLst/>
                <a:cs typeface="Arial" pitchFamily="34" charset="0"/>
              </a:rPr>
              <a:t>When you are </a:t>
            </a:r>
            <a:r>
              <a:rPr lang="en-US" sz="3600" i="1" dirty="0" smtClean="0">
                <a:solidFill>
                  <a:srgbClr val="FFFFFF"/>
                </a:solidFill>
                <a:effectLst/>
                <a:cs typeface="Arial" pitchFamily="34" charset="0"/>
              </a:rPr>
              <a:t>Above </a:t>
            </a:r>
            <a:r>
              <a:rPr lang="en-US" sz="3600" i="1" dirty="0">
                <a:solidFill>
                  <a:srgbClr val="FFFFFF"/>
                </a:solidFill>
                <a:effectLst/>
                <a:cs typeface="Arial" pitchFamily="34" charset="0"/>
              </a:rPr>
              <a:t>the </a:t>
            </a:r>
            <a:r>
              <a:rPr lang="en-US" sz="3600" i="1" dirty="0" smtClean="0">
                <a:solidFill>
                  <a:srgbClr val="FFFFFF"/>
                </a:solidFill>
                <a:effectLst/>
                <a:cs typeface="Arial" pitchFamily="34" charset="0"/>
              </a:rPr>
              <a:t>Line</a:t>
            </a:r>
            <a:r>
              <a:rPr lang="en-US" sz="3600" i="1" dirty="0">
                <a:solidFill>
                  <a:srgbClr val="FFFFFF"/>
                </a:solidFill>
                <a:cs typeface="Arial" pitchFamily="34" charset="0"/>
              </a:rPr>
              <a:t/>
            </a:r>
            <a:br>
              <a:rPr lang="en-US" sz="3600" i="1" dirty="0">
                <a:solidFill>
                  <a:srgbClr val="FFFFFF"/>
                </a:solidFill>
                <a:cs typeface="Arial" pitchFamily="34" charset="0"/>
              </a:rPr>
            </a:br>
            <a:r>
              <a:rPr lang="en-US" sz="3600" dirty="0" smtClean="0">
                <a:solidFill>
                  <a:srgbClr val="FFFFFF"/>
                </a:solidFill>
                <a:cs typeface="Arial" pitchFamily="34" charset="0"/>
              </a:rPr>
              <a:t>what does it look like?</a:t>
            </a:r>
          </a:p>
          <a:p>
            <a:pPr algn="ctr"/>
            <a:endParaRPr lang="en-US" sz="3600" dirty="0" smtClean="0">
              <a:solidFill>
                <a:srgbClr val="FFFFFF"/>
              </a:solidFill>
              <a:cs typeface="Arial" pitchFamily="34" charset="0"/>
            </a:endParaRPr>
          </a:p>
          <a:p>
            <a:pPr algn="ctr"/>
            <a:r>
              <a:rPr lang="en-US" sz="3600" dirty="0" smtClean="0">
                <a:solidFill>
                  <a:srgbClr val="FFFFFF"/>
                </a:solidFill>
                <a:effectLst/>
                <a:cs typeface="Arial" pitchFamily="34" charset="0"/>
              </a:rPr>
              <a:t>When you are </a:t>
            </a:r>
            <a:r>
              <a:rPr lang="en-US" sz="3600" i="1" dirty="0" smtClean="0">
                <a:solidFill>
                  <a:srgbClr val="FFFFFF"/>
                </a:solidFill>
                <a:effectLst/>
                <a:cs typeface="Arial" pitchFamily="34" charset="0"/>
              </a:rPr>
              <a:t>Below the Line</a:t>
            </a:r>
            <a:br>
              <a:rPr lang="en-US" sz="3600" i="1" dirty="0" smtClean="0">
                <a:solidFill>
                  <a:srgbClr val="FFFFFF"/>
                </a:solidFill>
                <a:effectLst/>
                <a:cs typeface="Arial" pitchFamily="34" charset="0"/>
              </a:rPr>
            </a:br>
            <a:r>
              <a:rPr lang="en-US" sz="3600" dirty="0" smtClean="0">
                <a:solidFill>
                  <a:srgbClr val="FFFFFF"/>
                </a:solidFill>
                <a:effectLst/>
                <a:cs typeface="Arial" pitchFamily="34" charset="0"/>
              </a:rPr>
              <a:t>what does it look like?</a:t>
            </a:r>
          </a:p>
        </p:txBody>
      </p:sp>
      <p:sp>
        <p:nvSpPr>
          <p:cNvPr id="2" name="Rectangle 1"/>
          <p:cNvSpPr/>
          <p:nvPr/>
        </p:nvSpPr>
        <p:spPr>
          <a:xfrm>
            <a:off x="914400" y="1295400"/>
            <a:ext cx="7391400" cy="4191000"/>
          </a:xfrm>
          <a:prstGeom prst="rect">
            <a:avLst/>
          </a:prstGeom>
          <a:noFill/>
          <a:ln w="38100" cmpd="sng">
            <a:solidFill>
              <a:srgbClr val="DB57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822353064"/>
      </p:ext>
    </p:extLst>
  </p:cSld>
  <p:clrMapOvr>
    <a:masterClrMapping/>
  </p:clrMapOvr>
  <mc:AlternateContent>
    <mc:Choice xmlns:a="http://schemas.openxmlformats.org/drawingml/2006/main" xmlns:r="http://schemas.openxmlformats.org/officeDocument/2006/relationships" xmlns:p="http://schemas.openxmlformats.org/presentationml/2006/main" xmlns:p14="http://schemas.microsoft.com/office/powerpoint/2010/main" xmlns=""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48785</TotalTime>
  <Words>3709</Words>
  <Application>Microsoft Macintosh PowerPoint</Application>
  <PresentationFormat>On-screen Show (4:3)</PresentationFormat>
  <Paragraphs>533</Paragraphs>
  <Slides>86</Slides>
  <Notes>79</Notes>
  <HiddenSlides>0</HiddenSlides>
  <MMClips>0</MMClips>
  <ScaleCrop>false</ScaleCrop>
  <HeadingPairs>
    <vt:vector size="4" baseType="variant">
      <vt:variant>
        <vt:lpstr>Design Template</vt:lpstr>
      </vt:variant>
      <vt:variant>
        <vt:i4>1</vt:i4>
      </vt:variant>
      <vt:variant>
        <vt:lpstr>Slide Titles</vt:lpstr>
      </vt:variant>
      <vt:variant>
        <vt:i4>86</vt:i4>
      </vt:variant>
    </vt:vector>
  </HeadingPairs>
  <TitlesOfParts>
    <vt:vector size="8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Kight</dc:creator>
  <cp:lastModifiedBy>Mac User</cp:lastModifiedBy>
  <cp:revision>1151</cp:revision>
  <dcterms:created xsi:type="dcterms:W3CDTF">2016-01-13T13:20:41Z</dcterms:created>
  <dcterms:modified xsi:type="dcterms:W3CDTF">2016-01-13T13:20:59Z</dcterms:modified>
</cp:coreProperties>
</file>